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319" r:id="rId3"/>
    <p:sldId id="307" r:id="rId4"/>
    <p:sldId id="439" r:id="rId5"/>
    <p:sldId id="442" r:id="rId6"/>
    <p:sldId id="428" r:id="rId7"/>
    <p:sldId id="324" r:id="rId8"/>
    <p:sldId id="443" r:id="rId9"/>
    <p:sldId id="445" r:id="rId10"/>
    <p:sldId id="444" r:id="rId11"/>
    <p:sldId id="480" r:id="rId12"/>
    <p:sldId id="321" r:id="rId13"/>
    <p:sldId id="448" r:id="rId14"/>
    <p:sldId id="481" r:id="rId15"/>
    <p:sldId id="449" r:id="rId16"/>
    <p:sldId id="450" r:id="rId17"/>
    <p:sldId id="451" r:id="rId18"/>
    <p:sldId id="452" r:id="rId19"/>
    <p:sldId id="453" r:id="rId20"/>
    <p:sldId id="446" r:id="rId21"/>
    <p:sldId id="447" r:id="rId22"/>
    <p:sldId id="454" r:id="rId23"/>
    <p:sldId id="438" r:id="rId24"/>
    <p:sldId id="358" r:id="rId25"/>
    <p:sldId id="429" r:id="rId26"/>
    <p:sldId id="455" r:id="rId27"/>
    <p:sldId id="363" r:id="rId28"/>
    <p:sldId id="362" r:id="rId29"/>
    <p:sldId id="456" r:id="rId30"/>
    <p:sldId id="367" r:id="rId31"/>
    <p:sldId id="364" r:id="rId32"/>
    <p:sldId id="440" r:id="rId33"/>
    <p:sldId id="457" r:id="rId34"/>
    <p:sldId id="458" r:id="rId35"/>
    <p:sldId id="459" r:id="rId36"/>
    <p:sldId id="460" r:id="rId37"/>
    <p:sldId id="461" r:id="rId38"/>
    <p:sldId id="462" r:id="rId39"/>
    <p:sldId id="463" r:id="rId40"/>
    <p:sldId id="464" r:id="rId41"/>
    <p:sldId id="465" r:id="rId42"/>
    <p:sldId id="467" r:id="rId43"/>
    <p:sldId id="466" r:id="rId44"/>
    <p:sldId id="468" r:id="rId45"/>
    <p:sldId id="469" r:id="rId46"/>
    <p:sldId id="471" r:id="rId47"/>
    <p:sldId id="470" r:id="rId48"/>
    <p:sldId id="359" r:id="rId49"/>
    <p:sldId id="475" r:id="rId50"/>
    <p:sldId id="312" r:id="rId51"/>
    <p:sldId id="472" r:id="rId52"/>
    <p:sldId id="476" r:id="rId53"/>
    <p:sldId id="477" r:id="rId54"/>
    <p:sldId id="478" r:id="rId55"/>
    <p:sldId id="479" r:id="rId56"/>
    <p:sldId id="426" r:id="rId57"/>
    <p:sldId id="314" r:id="rId58"/>
    <p:sldId id="474" r:id="rId59"/>
    <p:sldId id="293" r:id="rId60"/>
    <p:sldId id="306" r:id="rId61"/>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21DB3-85CC-40B9-8AB8-D69B089A6C43}" v="543" dt="2024-03-19T18:11:27.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17919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68347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52940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14658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413275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50136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1351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547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23693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33123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43900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4752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drive/1BLurXv4zUywQl4jFaRCQ7LWQ-9x-Kb6H#scrollTo=M_dz9WGtGej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8" Type="http://schemas.openxmlformats.org/officeDocument/2006/relationships/hyperlink" Target="https://mmcheng.net/" TargetMode="External"/><Relationship Id="rId3" Type="http://schemas.openxmlformats.org/officeDocument/2006/relationships/hyperlink" Target="https://www.inf.ufsc.br/~aldo.vw/visao/segmentos.pdf" TargetMode="External"/><Relationship Id="rId7" Type="http://schemas.openxmlformats.org/officeDocument/2006/relationships/hyperlink" Target="https://github.com/GuoleiSu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scholar.google.com/citations?user=oaxKYKUAAAAJ&amp;hl=en" TargetMode="External"/><Relationship Id="rId11" Type="http://schemas.openxmlformats.org/officeDocument/2006/relationships/hyperlink" Target="https://github.com/DengPingFan/SINet" TargetMode="External"/><Relationship Id="rId5" Type="http://schemas.openxmlformats.org/officeDocument/2006/relationships/hyperlink" Target="https://dengpingfan.github.io/" TargetMode="External"/><Relationship Id="rId10" Type="http://schemas.openxmlformats.org/officeDocument/2006/relationships/hyperlink" Target="http://www.inceptioniai.org/" TargetMode="External"/><Relationship Id="rId4" Type="http://schemas.openxmlformats.org/officeDocument/2006/relationships/hyperlink" Target="https://files.cercomp.ufg.br/weby/up/615/o/O_que_e_segmentacao_de_imagens.pdf?1481557289" TargetMode="External"/><Relationship Id="rId9" Type="http://schemas.openxmlformats.org/officeDocument/2006/relationships/hyperlink" Target="http://iitlab.bit.edu.cn/mcislab/~shenjianbing"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aperswithcode.com/method/segne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sz="5400" dirty="0">
                <a:cs typeface="Calibri Light"/>
              </a:rPr>
              <a:t>BASNET</a:t>
            </a:r>
            <a:endParaRPr lang="pt-BR" b="1" dirty="0">
              <a:ea typeface="Calibri Light"/>
              <a:cs typeface="Calibri Light"/>
            </a:endParaRP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lIns="91440" tIns="45720" rIns="91440" bIns="45720" rtlCol="0" anchor="t">
            <a:spAutoFit/>
          </a:bodyPr>
          <a:lstStyle/>
          <a:p>
            <a:r>
              <a:rPr lang="pt-BR" sz="2000" err="1"/>
              <a:t>Mainviel</a:t>
            </a:r>
            <a:r>
              <a:rPr lang="pt-BR" sz="2000" dirty="0"/>
              <a:t> </a:t>
            </a:r>
            <a:r>
              <a:rPr lang="pt-BR" sz="2000" err="1"/>
              <a:t>Abellard</a:t>
            </a:r>
            <a:r>
              <a:rPr lang="pt-BR" sz="2000" dirty="0"/>
              <a:t> </a:t>
            </a:r>
            <a:r>
              <a:rPr lang="pt-BR" sz="2000" err="1"/>
              <a:t>Christley</a:t>
            </a:r>
            <a:endParaRPr lang="pt-BR" sz="2000" dirty="0">
              <a:ea typeface="Calibri"/>
              <a:cs typeface="Calibri"/>
            </a:endParaRPr>
          </a:p>
          <a:p>
            <a:r>
              <a:rPr lang="pt-BR" dirty="0"/>
              <a:t>Abellard.mainviel@inatel.br</a:t>
            </a:r>
            <a:endParaRPr lang="pt-BR" dirty="0">
              <a:ea typeface="Calibri"/>
              <a:cs typeface="Calibri"/>
            </a:endParaRP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r>
              <a:rPr lang="pt-BR" dirty="0">
                <a:solidFill>
                  <a:srgbClr val="000000"/>
                </a:solidFill>
                <a:ea typeface="+mn-lt"/>
                <a:cs typeface="+mn-lt"/>
              </a:rPr>
              <a:t>Outras perdas para lidar com conjuntos de treino enviesados:</a:t>
            </a:r>
            <a:endParaRPr lang="pt-BR" dirty="0"/>
          </a:p>
          <a:p>
            <a:pPr marL="0" indent="0">
              <a:buNone/>
            </a:pPr>
            <a:r>
              <a:rPr lang="pt-BR" dirty="0">
                <a:solidFill>
                  <a:srgbClr val="000000"/>
                </a:solidFill>
                <a:ea typeface="+mn-lt"/>
                <a:cs typeface="+mn-lt"/>
              </a:rPr>
              <a:t>Perda de Intersecção sobre União (</a:t>
            </a:r>
            <a:r>
              <a:rPr lang="pt-BR" dirty="0" err="1">
                <a:solidFill>
                  <a:srgbClr val="000000"/>
                </a:solidFill>
                <a:ea typeface="+mn-lt"/>
                <a:cs typeface="+mn-lt"/>
              </a:rPr>
              <a:t>IoU</a:t>
            </a:r>
            <a:r>
              <a:rPr lang="pt-BR" dirty="0">
                <a:solidFill>
                  <a:srgbClr val="000000"/>
                </a:solidFill>
                <a:ea typeface="+mn-lt"/>
                <a:cs typeface="+mn-lt"/>
              </a:rPr>
              <a:t>)</a:t>
            </a:r>
            <a:endParaRPr lang="pt-BR" dirty="0"/>
          </a:p>
          <a:p>
            <a:pPr marL="0" indent="0">
              <a:buNone/>
            </a:pPr>
            <a:r>
              <a:rPr lang="pt-BR" dirty="0">
                <a:solidFill>
                  <a:srgbClr val="000000"/>
                </a:solidFill>
                <a:ea typeface="+mn-lt"/>
                <a:cs typeface="+mn-lt"/>
              </a:rPr>
              <a:t>Perda de Pontuação F</a:t>
            </a:r>
            <a:endParaRPr lang="pt-BR" dirty="0"/>
          </a:p>
          <a:p>
            <a:pPr marL="0" indent="0">
              <a:buNone/>
            </a:pPr>
            <a:r>
              <a:rPr lang="pt-BR" dirty="0">
                <a:solidFill>
                  <a:srgbClr val="000000"/>
                </a:solidFill>
                <a:ea typeface="+mn-lt"/>
                <a:cs typeface="+mn-lt"/>
              </a:rPr>
              <a:t>Perda de Pontuação </a:t>
            </a:r>
            <a:r>
              <a:rPr lang="pt-BR" dirty="0" err="1">
                <a:solidFill>
                  <a:srgbClr val="000000"/>
                </a:solidFill>
                <a:ea typeface="+mn-lt"/>
                <a:cs typeface="+mn-lt"/>
              </a:rPr>
              <a:t>Dice</a:t>
            </a:r>
            <a:endParaRPr lang="pt-BR" dirty="0" err="1"/>
          </a:p>
          <a:p>
            <a:pPr marL="0" indent="0">
              <a:buNone/>
            </a:pPr>
            <a:r>
              <a:rPr lang="pt-BR" dirty="0">
                <a:solidFill>
                  <a:srgbClr val="000000"/>
                </a:solidFill>
                <a:ea typeface="+mn-lt"/>
                <a:cs typeface="+mn-lt"/>
              </a:rPr>
              <a:t>Perda </a:t>
            </a:r>
            <a:r>
              <a:rPr lang="pt-BR" dirty="0" err="1">
                <a:solidFill>
                  <a:srgbClr val="000000"/>
                </a:solidFill>
                <a:ea typeface="+mn-lt"/>
                <a:cs typeface="+mn-lt"/>
              </a:rPr>
              <a:t>Dice</a:t>
            </a:r>
            <a:r>
              <a:rPr lang="pt-BR" dirty="0">
                <a:solidFill>
                  <a:srgbClr val="000000"/>
                </a:solidFill>
                <a:ea typeface="+mn-lt"/>
                <a:cs typeface="+mn-lt"/>
              </a:rPr>
              <a:t>-score</a:t>
            </a:r>
            <a:endParaRPr lang="pt-BR" dirty="0"/>
          </a:p>
          <a:p>
            <a:pPr marL="0" indent="0">
              <a:buNone/>
            </a:pP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41694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endParaRPr lang="pt-BR" dirty="0"/>
          </a:p>
          <a:p>
            <a:pPr marL="0" indent="0">
              <a:buNone/>
            </a:pPr>
            <a:r>
              <a:rPr lang="pt-BR" dirty="0">
                <a:solidFill>
                  <a:srgbClr val="000000"/>
                </a:solidFill>
                <a:ea typeface="+mn-lt"/>
                <a:cs typeface="+mn-lt"/>
              </a:rPr>
              <a:t>Vantagens:</a:t>
            </a:r>
            <a:endParaRPr lang="pt-BR" dirty="0"/>
          </a:p>
          <a:p>
            <a:pPr marL="0" indent="0">
              <a:buNone/>
            </a:pPr>
            <a:r>
              <a:rPr lang="pt-BR" dirty="0">
                <a:solidFill>
                  <a:srgbClr val="000000"/>
                </a:solidFill>
                <a:ea typeface="+mn-lt"/>
                <a:cs typeface="+mn-lt"/>
              </a:rPr>
              <a:t>Atingem métricas de avaliação regional (</a:t>
            </a:r>
            <a:r>
              <a:rPr lang="pt-BR" dirty="0" err="1">
                <a:solidFill>
                  <a:srgbClr val="000000"/>
                </a:solidFill>
                <a:ea typeface="+mn-lt"/>
                <a:cs typeface="+mn-lt"/>
              </a:rPr>
              <a:t>IoU</a:t>
            </a:r>
            <a:r>
              <a:rPr lang="pt-BR" dirty="0">
                <a:solidFill>
                  <a:srgbClr val="000000"/>
                </a:solidFill>
                <a:ea typeface="+mn-lt"/>
                <a:cs typeface="+mn-lt"/>
              </a:rPr>
              <a:t>, F-score)</a:t>
            </a:r>
            <a:endParaRPr lang="pt-BR" dirty="0"/>
          </a:p>
          <a:p>
            <a:pPr marL="0" indent="0">
              <a:buNone/>
            </a:pPr>
            <a:r>
              <a:rPr lang="pt-BR" dirty="0">
                <a:solidFill>
                  <a:srgbClr val="000000"/>
                </a:solidFill>
                <a:ea typeface="+mn-lt"/>
                <a:cs typeface="+mn-lt"/>
              </a:rPr>
              <a:t>Seus objetivos de otimização são consistentes com estas métricas</a:t>
            </a:r>
            <a:endParaRPr lang="pt-BR" dirty="0"/>
          </a:p>
          <a:p>
            <a:pPr marL="0" indent="0">
              <a:buNone/>
            </a:pPr>
            <a:r>
              <a:rPr lang="pt-BR" dirty="0">
                <a:solidFill>
                  <a:srgbClr val="000000"/>
                </a:solidFill>
                <a:ea typeface="+mn-lt"/>
                <a:cs typeface="+mn-lt"/>
              </a:rPr>
              <a:t>Desvantagens:</a:t>
            </a:r>
            <a:endParaRPr lang="pt-BR" dirty="0"/>
          </a:p>
          <a:p>
            <a:pPr marL="0" indent="0">
              <a:buNone/>
            </a:pPr>
            <a:r>
              <a:rPr lang="pt-BR" dirty="0">
                <a:solidFill>
                  <a:srgbClr val="000000"/>
                </a:solidFill>
                <a:ea typeface="+mn-lt"/>
                <a:cs typeface="+mn-lt"/>
              </a:rPr>
              <a:t>Não são especificamente concebidas para captar estruturas finas</a:t>
            </a:r>
            <a:endParaRPr lang="pt-BR" dirty="0"/>
          </a:p>
          <a:p>
            <a:pPr marL="0" indent="0">
              <a:buNone/>
            </a:pPr>
            <a:r>
              <a:rPr lang="pt-BR" dirty="0">
                <a:solidFill>
                  <a:srgbClr val="000000"/>
                </a:solidFill>
                <a:ea typeface="+mn-lt"/>
                <a:cs typeface="+mn-lt"/>
              </a:rPr>
              <a:t>Produzem frequentemente resultados "enviesados" que realçam grandes estruturas e negligenciam detalhes finos.</a:t>
            </a: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35166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a:xfrm>
            <a:off x="1137033" y="670559"/>
            <a:ext cx="4683321" cy="2148841"/>
          </a:xfrm>
        </p:spPr>
        <p:txBody>
          <a:bodyPr anchor="t">
            <a:normAutofit/>
          </a:bodyPr>
          <a:lstStyle/>
          <a:p>
            <a:r>
              <a:rPr lang="pt-BR" dirty="0"/>
              <a:t>Introdução</a:t>
            </a:r>
          </a:p>
        </p:txBody>
      </p:sp>
      <p:pic>
        <p:nvPicPr>
          <p:cNvPr id="3" name="Imagem 2" descr="Mapa&#10;&#10;Descrição gerada automaticamente">
            <a:extLst>
              <a:ext uri="{FF2B5EF4-FFF2-40B4-BE49-F238E27FC236}">
                <a16:creationId xmlns:a16="http://schemas.microsoft.com/office/drawing/2014/main" id="{6E571555-B2C9-9C76-2507-B9AD0D1D8561}"/>
              </a:ext>
            </a:extLst>
          </p:cNvPr>
          <p:cNvPicPr>
            <a:picLocks noChangeAspect="1"/>
          </p:cNvPicPr>
          <p:nvPr/>
        </p:nvPicPr>
        <p:blipFill rotWithShape="1">
          <a:blip r:embed="rId2"/>
          <a:srcRect r="57"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797004" y="1985791"/>
            <a:ext cx="4555782" cy="4129844"/>
          </a:xfrm>
        </p:spPr>
        <p:txBody>
          <a:bodyPr vert="horz" lIns="91440" tIns="45720" rIns="91440" bIns="45720" rtlCol="0" anchor="t">
            <a:normAutofit/>
          </a:bodyPr>
          <a:lstStyle/>
          <a:p>
            <a:r>
              <a:rPr lang="pt-BR" sz="2000" b="1" i="1">
                <a:latin typeface="Söhne"/>
              </a:rPr>
              <a:t>Resumo</a:t>
            </a:r>
            <a:r>
              <a:rPr lang="pt-BR" sz="2000">
                <a:latin typeface="Söhne"/>
              </a:rPr>
              <a:t>:</a:t>
            </a:r>
            <a:r>
              <a:rPr lang="pt-BR" sz="2000">
                <a:latin typeface="Söhne"/>
                <a:ea typeface="+mn-lt"/>
                <a:cs typeface="+mn-lt"/>
              </a:rPr>
              <a:t> </a:t>
            </a:r>
            <a:r>
              <a:rPr lang="pt-BR" sz="2000">
                <a:ea typeface="+mn-lt"/>
                <a:cs typeface="+mn-lt"/>
              </a:rPr>
              <a:t>Embora os modelos profundos tenham melhorado muito a exatidão e a robustez da segmentação de imagens, a obtenção de resultados de segmentação com resultados de segmentação com limites precisos e estruturas finas continua a ser um problema difícil.</a:t>
            </a:r>
          </a:p>
          <a:p>
            <a:r>
              <a:rPr lang="pt-BR" sz="2000">
                <a:ea typeface="+mn-lt"/>
                <a:cs typeface="+mn-lt"/>
              </a:rPr>
              <a:t> </a:t>
            </a:r>
            <a:r>
              <a:rPr lang="pt-BR" sz="2000" b="0" i="0">
                <a:effectLst/>
                <a:latin typeface="Söhne"/>
              </a:rPr>
              <a:t>Portanto, neste seminário, </a:t>
            </a:r>
            <a:r>
              <a:rPr lang="pt-BR" sz="2000">
                <a:latin typeface="Söhne"/>
              </a:rPr>
              <a:t>nós veremos</a:t>
            </a:r>
            <a:r>
              <a:rPr lang="pt-BR" sz="2000">
                <a:latin typeface="Söhne"/>
                <a:ea typeface="Calibri"/>
                <a:cs typeface="Calibri"/>
              </a:rPr>
              <a:t> </a:t>
            </a:r>
            <a:r>
              <a:rPr lang="pt-BR" sz="2000">
                <a:latin typeface="Calibri"/>
                <a:ea typeface="Calibri"/>
                <a:cs typeface="Calibri"/>
              </a:rPr>
              <a:t>uma simple mas poderosa Rede de Segmentação Consciente de Limites(basnet)</a:t>
            </a:r>
          </a:p>
          <a:p>
            <a:endParaRPr lang="pt-BR" sz="2000">
              <a:latin typeface="Söhne"/>
            </a:endParaRPr>
          </a:p>
        </p:txBody>
      </p:sp>
    </p:spTree>
    <p:extLst>
      <p:ext uri="{BB962C8B-B14F-4D97-AF65-F5344CB8AC3E}">
        <p14:creationId xmlns:p14="http://schemas.microsoft.com/office/powerpoint/2010/main" val="148648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lnSpcReduction="10000"/>
          </a:bodyPr>
          <a:lstStyle/>
          <a:p>
            <a:pPr>
              <a:lnSpc>
                <a:spcPct val="80000"/>
              </a:lnSpc>
            </a:pPr>
            <a:r>
              <a:rPr lang="pt-BR" dirty="0">
                <a:ea typeface="+mn-lt"/>
                <a:cs typeface="+mn-lt"/>
              </a:rPr>
              <a:t>Abordagens Tradicionais de Segmentação de Imagens:</a:t>
            </a:r>
          </a:p>
          <a:p>
            <a:pPr marL="0" indent="0">
              <a:lnSpc>
                <a:spcPct val="80000"/>
              </a:lnSpc>
              <a:buNone/>
            </a:pPr>
            <a:r>
              <a:rPr lang="pt-BR" dirty="0">
                <a:ea typeface="+mn-lt"/>
                <a:cs typeface="+mn-lt"/>
              </a:rPr>
              <a:t>Abordagens:</a:t>
            </a:r>
            <a:endParaRPr lang="pt-BR" dirty="0">
              <a:cs typeface="Calibri" panose="020F0502020204030204"/>
            </a:endParaRPr>
          </a:p>
          <a:p>
            <a:pPr>
              <a:lnSpc>
                <a:spcPct val="80000"/>
              </a:lnSpc>
            </a:pPr>
            <a:r>
              <a:rPr lang="pt-BR" dirty="0" err="1">
                <a:ea typeface="+mn-lt"/>
                <a:cs typeface="+mn-lt"/>
              </a:rPr>
              <a:t>Watershed</a:t>
            </a:r>
            <a:endParaRPr lang="pt-BR" dirty="0" err="1"/>
          </a:p>
          <a:p>
            <a:pPr>
              <a:lnSpc>
                <a:spcPct val="80000"/>
              </a:lnSpc>
            </a:pPr>
            <a:r>
              <a:rPr lang="pt-BR" dirty="0">
                <a:ea typeface="+mn-lt"/>
                <a:cs typeface="+mn-lt"/>
              </a:rPr>
              <a:t>Corte de grafo</a:t>
            </a:r>
            <a:endParaRPr lang="pt-BR" dirty="0"/>
          </a:p>
          <a:p>
            <a:pPr>
              <a:lnSpc>
                <a:spcPct val="80000"/>
              </a:lnSpc>
            </a:pPr>
            <a:r>
              <a:rPr lang="pt-BR" dirty="0">
                <a:ea typeface="+mn-lt"/>
                <a:cs typeface="+mn-lt"/>
              </a:rPr>
              <a:t>Contorno ativo</a:t>
            </a:r>
            <a:endParaRPr lang="pt-BR" dirty="0"/>
          </a:p>
          <a:p>
            <a:pPr>
              <a:lnSpc>
                <a:spcPct val="80000"/>
              </a:lnSpc>
            </a:pPr>
            <a:r>
              <a:rPr lang="pt-BR" dirty="0">
                <a:ea typeface="+mn-lt"/>
                <a:cs typeface="+mn-lt"/>
              </a:rPr>
              <a:t>Agrupamento perceptual</a:t>
            </a:r>
            <a:endParaRPr lang="pt-BR" dirty="0"/>
          </a:p>
          <a:p>
            <a:pPr>
              <a:lnSpc>
                <a:spcPct val="80000"/>
              </a:lnSpc>
            </a:pPr>
            <a:r>
              <a:rPr lang="pt-BR" dirty="0">
                <a:ea typeface="+mn-lt"/>
                <a:cs typeface="+mn-lt"/>
              </a:rPr>
              <a:t>Métodos interativos</a:t>
            </a:r>
            <a:endParaRPr lang="pt-BR" dirty="0"/>
          </a:p>
          <a:p>
            <a:pPr marL="0" indent="0">
              <a:lnSpc>
                <a:spcPct val="80000"/>
              </a:lnSpc>
              <a:buNone/>
            </a:pPr>
            <a:r>
              <a:rPr lang="pt-BR" dirty="0">
                <a:ea typeface="+mn-lt"/>
                <a:cs typeface="+mn-lt"/>
              </a:rPr>
              <a:t>Base:</a:t>
            </a:r>
            <a:endParaRPr lang="pt-BR" dirty="0">
              <a:cs typeface="Calibri" panose="020F0502020204030204"/>
            </a:endParaRPr>
          </a:p>
          <a:p>
            <a:pPr>
              <a:lnSpc>
                <a:spcPct val="80000"/>
              </a:lnSpc>
            </a:pPr>
            <a:r>
              <a:rPr lang="pt-BR" dirty="0">
                <a:ea typeface="+mn-lt"/>
                <a:cs typeface="+mn-lt"/>
              </a:rPr>
              <a:t>Características bem definidas</a:t>
            </a:r>
            <a:endParaRPr lang="pt-BR" dirty="0"/>
          </a:p>
          <a:p>
            <a:pPr>
              <a:lnSpc>
                <a:spcPct val="80000"/>
              </a:lnSpc>
            </a:pPr>
            <a:r>
              <a:rPr lang="pt-BR" dirty="0">
                <a:ea typeface="+mn-lt"/>
                <a:cs typeface="+mn-lt"/>
              </a:rPr>
              <a:t>Funções objetivo</a:t>
            </a:r>
            <a:endParaRPr lang="pt-BR" dirty="0"/>
          </a:p>
          <a:p>
            <a:pPr>
              <a:lnSpc>
                <a:spcPct val="80000"/>
              </a:lnSpc>
            </a:pPr>
            <a:r>
              <a:rPr lang="pt-BR" dirty="0">
                <a:ea typeface="+mn-lt"/>
                <a:cs typeface="+mn-lt"/>
              </a:rPr>
              <a:t>Algoritmos de otimização</a:t>
            </a:r>
            <a:endParaRPr lang="pt-BR" dirty="0"/>
          </a:p>
          <a:p>
            <a:pPr marL="0" indent="0">
              <a:lnSpc>
                <a:spcPct val="80000"/>
              </a:lnSpc>
              <a:buNone/>
            </a:pPr>
            <a:endParaRPr lang="pt-BR" dirty="0">
              <a:cs typeface="Calibri" panose="020F0502020204030204"/>
            </a:endParaRPr>
          </a:p>
          <a:p>
            <a:endParaRPr lang="pt-BR" dirty="0">
              <a:cs typeface="Calibri" panose="020F0502020204030204"/>
            </a:endParaRPr>
          </a:p>
        </p:txBody>
      </p:sp>
    </p:spTree>
    <p:extLst>
      <p:ext uri="{BB962C8B-B14F-4D97-AF65-F5344CB8AC3E}">
        <p14:creationId xmlns:p14="http://schemas.microsoft.com/office/powerpoint/2010/main" val="327262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a:bodyPr>
          <a:lstStyle/>
          <a:p>
            <a:pPr marL="0" indent="0">
              <a:lnSpc>
                <a:spcPct val="80000"/>
              </a:lnSpc>
              <a:buNone/>
            </a:pPr>
            <a:endParaRPr lang="pt-BR" dirty="0">
              <a:cs typeface="Calibri" panose="020F0502020204030204"/>
            </a:endParaRPr>
          </a:p>
          <a:p>
            <a:pPr marL="0" indent="0">
              <a:lnSpc>
                <a:spcPct val="80000"/>
              </a:lnSpc>
              <a:buNone/>
            </a:pPr>
            <a:r>
              <a:rPr lang="pt-BR" dirty="0">
                <a:ea typeface="+mn-lt"/>
                <a:cs typeface="+mn-lt"/>
              </a:rPr>
              <a:t>Limitações:</a:t>
            </a:r>
            <a:endParaRPr lang="pt-BR" dirty="0">
              <a:cs typeface="Calibri" panose="020F0502020204030204"/>
            </a:endParaRPr>
          </a:p>
          <a:p>
            <a:pPr>
              <a:lnSpc>
                <a:spcPct val="80000"/>
              </a:lnSpc>
            </a:pPr>
            <a:r>
              <a:rPr lang="pt-BR" dirty="0">
                <a:ea typeface="+mn-lt"/>
                <a:cs typeface="+mn-lt"/>
              </a:rPr>
              <a:t>Bacias hidrográficas e corte de grafo: menos eficazes em estruturas finas e limites irregulares.</a:t>
            </a:r>
            <a:endParaRPr lang="pt-BR" dirty="0"/>
          </a:p>
          <a:p>
            <a:pPr>
              <a:lnSpc>
                <a:spcPct val="80000"/>
              </a:lnSpc>
            </a:pPr>
            <a:r>
              <a:rPr lang="pt-BR">
                <a:ea typeface="+mn-lt"/>
                <a:cs typeface="+mn-lt"/>
              </a:rPr>
              <a:t>Contorno ativo e agrupamento perceptual: baseados em limites, podem ter problemas de divisão e fusão de contornos.</a:t>
            </a:r>
            <a:endParaRPr lang="pt-BR"/>
          </a:p>
          <a:p>
            <a:pPr>
              <a:lnSpc>
                <a:spcPct val="80000"/>
              </a:lnSpc>
            </a:pPr>
            <a:r>
              <a:rPr lang="pt-BR" dirty="0">
                <a:ea typeface="+mn-lt"/>
                <a:cs typeface="+mn-lt"/>
              </a:rPr>
              <a:t>Vantagens :</a:t>
            </a:r>
            <a:endParaRPr lang="pt-BR" dirty="0"/>
          </a:p>
          <a:p>
            <a:pPr>
              <a:lnSpc>
                <a:spcPct val="80000"/>
              </a:lnSpc>
            </a:pPr>
            <a:r>
              <a:rPr lang="pt-BR" dirty="0">
                <a:ea typeface="+mn-lt"/>
                <a:cs typeface="+mn-lt"/>
              </a:rPr>
              <a:t>Representa o contorno da segmentação 2D como um conjunto de níveis de uma função 3D.</a:t>
            </a:r>
            <a:endParaRPr lang="pt-BR" dirty="0"/>
          </a:p>
          <a:p>
            <a:pPr>
              <a:lnSpc>
                <a:spcPct val="80000"/>
              </a:lnSpc>
            </a:pPr>
            <a:r>
              <a:rPr lang="pt-BR">
                <a:ea typeface="+mn-lt"/>
                <a:cs typeface="+mn-lt"/>
              </a:rPr>
              <a:t>Evolui a função 3D para encontrar o contorno ideal, evitando problemas de divisão e fusão de contornos 2D.</a:t>
            </a:r>
            <a:endParaRPr lang="pt-BR"/>
          </a:p>
          <a:p>
            <a:endParaRPr lang="pt-BR" dirty="0">
              <a:cs typeface="Calibri"/>
            </a:endParaRPr>
          </a:p>
        </p:txBody>
      </p:sp>
    </p:spTree>
    <p:extLst>
      <p:ext uri="{BB962C8B-B14F-4D97-AF65-F5344CB8AC3E}">
        <p14:creationId xmlns:p14="http://schemas.microsoft.com/office/powerpoint/2010/main" val="91150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381316" cy="4600901"/>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74857" y="1462316"/>
            <a:ext cx="8351878" cy="5090698"/>
          </a:xfrm>
        </p:spPr>
        <p:txBody>
          <a:bodyPr vert="horz" lIns="91440" tIns="45720" rIns="91440" bIns="45720" rtlCol="0" anchor="t">
            <a:normAutofit fontScale="85000" lnSpcReduction="20000"/>
          </a:bodyPr>
          <a:lstStyle/>
          <a:p>
            <a:pPr>
              <a:lnSpc>
                <a:spcPct val="70000"/>
              </a:lnSpc>
            </a:pPr>
            <a:r>
              <a:rPr lang="pt-BR" dirty="0">
                <a:ea typeface="+mn-lt"/>
                <a:cs typeface="+mn-lt"/>
              </a:rPr>
              <a:t>Modelos Profundos com Manchas:</a:t>
            </a:r>
            <a:endParaRPr lang="pt-BR" dirty="0">
              <a:cs typeface="Calibri" panose="020F0502020204030204"/>
            </a:endParaRPr>
          </a:p>
          <a:p>
            <a:pPr marL="0" indent="0">
              <a:lnSpc>
                <a:spcPct val="70000"/>
              </a:lnSpc>
              <a:buNone/>
            </a:pPr>
            <a:r>
              <a:rPr lang="pt-BR">
                <a:ea typeface="+mn-lt"/>
                <a:cs typeface="+mn-lt"/>
              </a:rPr>
              <a:t>Melhorias na segmentação de imagens:</a:t>
            </a:r>
            <a:endParaRPr lang="pt-BR">
              <a:cs typeface="Calibri" panose="020F0502020204030204"/>
            </a:endParaRPr>
          </a:p>
          <a:p>
            <a:pPr>
              <a:lnSpc>
                <a:spcPct val="70000"/>
              </a:lnSpc>
            </a:pPr>
            <a:r>
              <a:rPr lang="pt-BR" dirty="0">
                <a:ea typeface="+mn-lt"/>
                <a:cs typeface="+mn-lt"/>
              </a:rPr>
              <a:t>Introdução de métodos de aprendizagem profunda para robustez e precisão.</a:t>
            </a:r>
            <a:endParaRPr lang="pt-BR" dirty="0"/>
          </a:p>
          <a:p>
            <a:pPr>
              <a:lnSpc>
                <a:spcPct val="70000"/>
              </a:lnSpc>
            </a:pPr>
            <a:r>
              <a:rPr lang="pt-BR" dirty="0">
                <a:ea typeface="+mn-lt"/>
                <a:cs typeface="+mn-lt"/>
              </a:rPr>
              <a:t>Redes de classificação de imagens como extratores de características.</a:t>
            </a:r>
            <a:endParaRPr lang="pt-BR" dirty="0"/>
          </a:p>
          <a:p>
            <a:pPr>
              <a:lnSpc>
                <a:spcPct val="70000"/>
              </a:lnSpc>
            </a:pPr>
            <a:r>
              <a:rPr lang="pt-BR" dirty="0">
                <a:ea typeface="+mn-lt"/>
                <a:cs typeface="+mn-lt"/>
              </a:rPr>
              <a:t>Tarefas de segmentação como problemas de classificação de pixels/</a:t>
            </a:r>
            <a:r>
              <a:rPr lang="pt-BR" dirty="0" err="1">
                <a:ea typeface="+mn-lt"/>
                <a:cs typeface="+mn-lt"/>
              </a:rPr>
              <a:t>superpixels</a:t>
            </a:r>
            <a:r>
              <a:rPr lang="pt-BR" dirty="0">
                <a:ea typeface="+mn-lt"/>
                <a:cs typeface="+mn-lt"/>
              </a:rPr>
              <a:t>.</a:t>
            </a:r>
            <a:endParaRPr lang="pt-BR" dirty="0"/>
          </a:p>
          <a:p>
            <a:pPr marL="0" indent="0">
              <a:lnSpc>
                <a:spcPct val="70000"/>
              </a:lnSpc>
              <a:buNone/>
            </a:pPr>
            <a:r>
              <a:rPr lang="pt-BR">
                <a:ea typeface="+mn-lt"/>
                <a:cs typeface="+mn-lt"/>
              </a:rPr>
              <a:t>Vantagens:</a:t>
            </a:r>
            <a:endParaRPr lang="pt-BR">
              <a:cs typeface="Calibri" panose="020F0502020204030204"/>
            </a:endParaRPr>
          </a:p>
          <a:p>
            <a:pPr>
              <a:lnSpc>
                <a:spcPct val="70000"/>
              </a:lnSpc>
            </a:pPr>
            <a:r>
              <a:rPr lang="pt-BR" dirty="0">
                <a:ea typeface="+mn-lt"/>
                <a:cs typeface="+mn-lt"/>
              </a:rPr>
              <a:t>Robustez da segmentação em algumas tarefas.</a:t>
            </a:r>
            <a:endParaRPr lang="pt-BR" dirty="0"/>
          </a:p>
          <a:p>
            <a:pPr>
              <a:lnSpc>
                <a:spcPct val="70000"/>
              </a:lnSpc>
            </a:pPr>
            <a:r>
              <a:rPr lang="pt-BR" dirty="0">
                <a:ea typeface="+mn-lt"/>
                <a:cs typeface="+mn-lt"/>
              </a:rPr>
              <a:t>Adaptação das redes neurais profundas.</a:t>
            </a:r>
            <a:endParaRPr lang="pt-BR" dirty="0"/>
          </a:p>
          <a:p>
            <a:pPr marL="0" indent="0">
              <a:lnSpc>
                <a:spcPct val="70000"/>
              </a:lnSpc>
              <a:buNone/>
            </a:pPr>
            <a:r>
              <a:rPr lang="pt-BR">
                <a:ea typeface="+mn-lt"/>
                <a:cs typeface="+mn-lt"/>
              </a:rPr>
              <a:t>Desvantagens:</a:t>
            </a:r>
            <a:endParaRPr lang="pt-BR">
              <a:cs typeface="Calibri" panose="020F0502020204030204"/>
            </a:endParaRPr>
          </a:p>
          <a:p>
            <a:pPr>
              <a:lnSpc>
                <a:spcPct val="70000"/>
              </a:lnSpc>
            </a:pPr>
            <a:r>
              <a:rPr lang="pt-BR" dirty="0">
                <a:ea typeface="+mn-lt"/>
                <a:cs typeface="+mn-lt"/>
              </a:rPr>
              <a:t>Falta de precisão espacial.</a:t>
            </a:r>
            <a:endParaRPr lang="pt-BR" dirty="0"/>
          </a:p>
          <a:p>
            <a:pPr>
              <a:lnSpc>
                <a:spcPct val="70000"/>
              </a:lnSpc>
            </a:pPr>
            <a:r>
              <a:rPr lang="pt-BR" dirty="0">
                <a:ea typeface="+mn-lt"/>
                <a:cs typeface="+mn-lt"/>
              </a:rPr>
              <a:t>Incapacidade de segmentar estruturas finas.</a:t>
            </a:r>
            <a:endParaRPr lang="pt-BR" dirty="0"/>
          </a:p>
          <a:p>
            <a:pPr marL="0" indent="0">
              <a:lnSpc>
                <a:spcPct val="70000"/>
              </a:lnSpc>
              <a:buNone/>
            </a:pPr>
            <a:r>
              <a:rPr lang="pt-BR">
                <a:ea typeface="+mn-lt"/>
                <a:cs typeface="+mn-lt"/>
              </a:rPr>
              <a:t>Motivo:</a:t>
            </a:r>
            <a:endParaRPr lang="pt-BR">
              <a:cs typeface="Calibri" panose="020F0502020204030204"/>
            </a:endParaRPr>
          </a:p>
          <a:p>
            <a:pPr>
              <a:lnSpc>
                <a:spcPct val="70000"/>
              </a:lnSpc>
            </a:pPr>
            <a:r>
              <a:rPr lang="pt-BR" dirty="0">
                <a:ea typeface="+mn-lt"/>
                <a:cs typeface="+mn-lt"/>
              </a:rPr>
              <a:t>Classificação independente de pixels.</a:t>
            </a:r>
            <a:endParaRPr lang="pt-BR" dirty="0"/>
          </a:p>
          <a:p>
            <a:pPr>
              <a:lnSpc>
                <a:spcPct val="70000"/>
              </a:lnSpc>
            </a:pPr>
            <a:r>
              <a:rPr lang="pt-BR" dirty="0">
                <a:ea typeface="+mn-lt"/>
                <a:cs typeface="+mn-lt"/>
              </a:rPr>
              <a:t>Não utilização de contextos espaciais de maior escala</a:t>
            </a:r>
            <a:endParaRPr lang="pt-BR" dirty="0"/>
          </a:p>
          <a:p>
            <a:endParaRPr lang="pt-BR" dirty="0">
              <a:ea typeface="+mn-lt"/>
              <a:cs typeface="+mn-lt"/>
            </a:endParaRPr>
          </a:p>
        </p:txBody>
      </p:sp>
    </p:spTree>
    <p:extLst>
      <p:ext uri="{BB962C8B-B14F-4D97-AF65-F5344CB8AC3E}">
        <p14:creationId xmlns:p14="http://schemas.microsoft.com/office/powerpoint/2010/main" val="297852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890713" cy="448607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090309" y="1598014"/>
            <a:ext cx="8936426" cy="4955000"/>
          </a:xfrm>
        </p:spPr>
        <p:txBody>
          <a:bodyPr vert="horz" lIns="91440" tIns="45720" rIns="91440" bIns="45720" rtlCol="0" anchor="t">
            <a:normAutofit lnSpcReduction="10000"/>
          </a:bodyPr>
          <a:lstStyle/>
          <a:p>
            <a:pPr marL="0" indent="0">
              <a:lnSpc>
                <a:spcPct val="70000"/>
              </a:lnSpc>
              <a:buNone/>
            </a:pPr>
            <a:r>
              <a:rPr lang="pt-BR">
                <a:ea typeface="+mn-lt"/>
                <a:cs typeface="+mn-lt"/>
              </a:rPr>
              <a:t>FCN (Rede Totalmente Convolucional):</a:t>
            </a:r>
            <a:endParaRPr lang="pt-BR">
              <a:cs typeface="Calibri" panose="020F0502020204030204"/>
            </a:endParaRPr>
          </a:p>
          <a:p>
            <a:pPr>
              <a:lnSpc>
                <a:spcPct val="70000"/>
              </a:lnSpc>
            </a:pPr>
            <a:r>
              <a:rPr lang="pt-BR">
                <a:ea typeface="+mn-lt"/>
                <a:cs typeface="+mn-lt"/>
              </a:rPr>
              <a:t>Tornou as redes neurais convolucionais profundas uma solução padrão para segmentação de imagens.</a:t>
            </a:r>
            <a:endParaRPr lang="pt-BR"/>
          </a:p>
          <a:p>
            <a:pPr>
              <a:lnSpc>
                <a:spcPct val="70000"/>
              </a:lnSpc>
            </a:pPr>
            <a:r>
              <a:rPr lang="pt-BR">
                <a:ea typeface="+mn-lt"/>
                <a:cs typeface="+mn-lt"/>
              </a:rPr>
              <a:t>Adapta redes de classificação (VGG, GoogleNet, ResNet, DenseNet) para segmentação.</a:t>
            </a:r>
            <a:endParaRPr lang="pt-BR"/>
          </a:p>
          <a:p>
            <a:pPr>
              <a:lnSpc>
                <a:spcPct val="70000"/>
              </a:lnSpc>
            </a:pPr>
            <a:r>
              <a:rPr lang="pt-BR">
                <a:ea typeface="+mn-lt"/>
                <a:cs typeface="+mn-lt"/>
              </a:rPr>
              <a:t>Remove camadas totalmente ligadas e faz upsampling direto de características convolucionais.</a:t>
            </a:r>
            <a:endParaRPr lang="pt-BR"/>
          </a:p>
          <a:p>
            <a:pPr marL="0" indent="0">
              <a:lnSpc>
                <a:spcPct val="70000"/>
              </a:lnSpc>
              <a:buNone/>
            </a:pPr>
            <a:r>
              <a:rPr lang="pt-BR">
                <a:ea typeface="+mn-lt"/>
                <a:cs typeface="+mn-lt"/>
              </a:rPr>
              <a:t>Desvantagens:</a:t>
            </a:r>
            <a:endParaRPr lang="pt-BR">
              <a:cs typeface="Calibri" panose="020F0502020204030204"/>
            </a:endParaRPr>
          </a:p>
          <a:p>
            <a:pPr>
              <a:lnSpc>
                <a:spcPct val="70000"/>
              </a:lnSpc>
            </a:pPr>
            <a:r>
              <a:rPr lang="pt-BR" dirty="0" err="1">
                <a:ea typeface="+mn-lt"/>
                <a:cs typeface="+mn-lt"/>
              </a:rPr>
              <a:t>Upsampling</a:t>
            </a:r>
            <a:r>
              <a:rPr lang="pt-BR" dirty="0">
                <a:ea typeface="+mn-lt"/>
                <a:cs typeface="+mn-lt"/>
              </a:rPr>
              <a:t> direto de baixa resolução falha na captura de estruturas precisas.</a:t>
            </a:r>
            <a:endParaRPr lang="pt-BR" dirty="0"/>
          </a:p>
          <a:p>
            <a:pPr>
              <a:lnSpc>
                <a:spcPct val="70000"/>
              </a:lnSpc>
            </a:pPr>
            <a:endParaRPr lang="pt-BR" dirty="0">
              <a:ea typeface="+mn-lt"/>
              <a:cs typeface="+mn-lt"/>
            </a:endParaRPr>
          </a:p>
          <a:p>
            <a:pPr marL="0" indent="0">
              <a:lnSpc>
                <a:spcPct val="70000"/>
              </a:lnSpc>
              <a:buNone/>
            </a:pPr>
            <a:r>
              <a:rPr lang="pt-BR" dirty="0">
                <a:ea typeface="+mn-lt"/>
                <a:cs typeface="+mn-lt"/>
              </a:rPr>
              <a:t>A FCN e suas variantes, como </a:t>
            </a:r>
            <a:r>
              <a:rPr lang="pt-BR" dirty="0" err="1">
                <a:ea typeface="+mn-lt"/>
                <a:cs typeface="+mn-lt"/>
              </a:rPr>
              <a:t>DeepLab</a:t>
            </a:r>
            <a:r>
              <a:rPr lang="pt-BR" dirty="0">
                <a:ea typeface="+mn-lt"/>
                <a:cs typeface="+mn-lt"/>
              </a:rPr>
              <a:t>, representam um avanço significativo na segmentação de imagens. </a:t>
            </a:r>
            <a:r>
              <a:rPr lang="pt-BR" dirty="0" err="1">
                <a:ea typeface="+mn-lt"/>
                <a:cs typeface="+mn-lt"/>
              </a:rPr>
              <a:t>DeepLab</a:t>
            </a:r>
            <a:r>
              <a:rPr lang="pt-BR" dirty="0">
                <a:ea typeface="+mn-lt"/>
                <a:cs typeface="+mn-lt"/>
              </a:rPr>
              <a:t> supera as limitações da FCN com convoluções </a:t>
            </a:r>
            <a:r>
              <a:rPr lang="pt-BR" dirty="0" err="1">
                <a:ea typeface="+mn-lt"/>
                <a:cs typeface="+mn-lt"/>
              </a:rPr>
              <a:t>atrantes</a:t>
            </a:r>
            <a:r>
              <a:rPr lang="pt-BR" dirty="0">
                <a:ea typeface="+mn-lt"/>
                <a:cs typeface="+mn-lt"/>
              </a:rPr>
              <a:t> e CRF, alcançando resultados mais precisos</a:t>
            </a:r>
          </a:p>
          <a:p>
            <a:endParaRPr lang="pt-BR" dirty="0">
              <a:ea typeface="+mn-lt"/>
              <a:cs typeface="+mn-lt"/>
            </a:endParaRPr>
          </a:p>
        </p:txBody>
      </p:sp>
    </p:spTree>
    <p:extLst>
      <p:ext uri="{BB962C8B-B14F-4D97-AF65-F5344CB8AC3E}">
        <p14:creationId xmlns:p14="http://schemas.microsoft.com/office/powerpoint/2010/main" val="436933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443946" cy="4235558"/>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33104" y="1598014"/>
            <a:ext cx="8393631" cy="4955000"/>
          </a:xfrm>
        </p:spPr>
        <p:txBody>
          <a:bodyPr vert="horz" lIns="91440" tIns="45720" rIns="91440" bIns="45720" rtlCol="0" anchor="t">
            <a:normAutofit fontScale="92500" lnSpcReduction="10000"/>
          </a:bodyPr>
          <a:lstStyle/>
          <a:p>
            <a:pPr>
              <a:lnSpc>
                <a:spcPct val="70000"/>
              </a:lnSpc>
            </a:pPr>
            <a:r>
              <a:rPr lang="pt-BR">
                <a:ea typeface="+mn-lt"/>
                <a:cs typeface="+mn-lt"/>
              </a:rPr>
              <a:t>Técnicas recorrentes na segmentação de imagens:</a:t>
            </a:r>
            <a:endParaRPr lang="pt-BR"/>
          </a:p>
          <a:p>
            <a:pPr>
              <a:lnSpc>
                <a:spcPct val="70000"/>
              </a:lnSpc>
            </a:pPr>
            <a:r>
              <a:rPr lang="pt-BR" dirty="0" err="1">
                <a:ea typeface="+mn-lt"/>
                <a:cs typeface="+mn-lt"/>
              </a:rPr>
              <a:t>Kuen</a:t>
            </a:r>
            <a:r>
              <a:rPr lang="pt-BR" dirty="0">
                <a:ea typeface="+mn-lt"/>
                <a:cs typeface="+mn-lt"/>
              </a:rPr>
              <a:t> et al.: segmentação sequencial de sub-regiões da imagem.</a:t>
            </a:r>
            <a:endParaRPr lang="pt-BR" dirty="0"/>
          </a:p>
          <a:p>
            <a:pPr>
              <a:lnSpc>
                <a:spcPct val="70000"/>
              </a:lnSpc>
            </a:pPr>
            <a:r>
              <a:rPr lang="pt-BR" dirty="0">
                <a:ea typeface="+mn-lt"/>
                <a:cs typeface="+mn-lt"/>
              </a:rPr>
              <a:t>Liu et al. (</a:t>
            </a:r>
            <a:r>
              <a:rPr lang="pt-BR" dirty="0" err="1">
                <a:ea typeface="+mn-lt"/>
                <a:cs typeface="+mn-lt"/>
              </a:rPr>
              <a:t>PiCANetR</a:t>
            </a:r>
            <a:r>
              <a:rPr lang="pt-BR" dirty="0">
                <a:ea typeface="+mn-lt"/>
                <a:cs typeface="+mn-lt"/>
              </a:rPr>
              <a:t>): LSTM bidirecional para mapas de atenção por pixel.</a:t>
            </a:r>
            <a:endParaRPr lang="pt-BR" dirty="0"/>
          </a:p>
          <a:p>
            <a:pPr>
              <a:lnSpc>
                <a:spcPct val="70000"/>
              </a:lnSpc>
            </a:pPr>
            <a:r>
              <a:rPr lang="pt-BR" dirty="0">
                <a:ea typeface="+mn-lt"/>
                <a:cs typeface="+mn-lt"/>
              </a:rPr>
              <a:t>Hu et al. (SAC-Net): captura do contexto de atenuação espacial.</a:t>
            </a:r>
            <a:endParaRPr lang="pt-BR" dirty="0"/>
          </a:p>
          <a:p>
            <a:pPr>
              <a:lnSpc>
                <a:spcPct val="70000"/>
              </a:lnSpc>
            </a:pPr>
            <a:r>
              <a:rPr lang="pt-BR" dirty="0">
                <a:ea typeface="+mn-lt"/>
                <a:cs typeface="+mn-lt"/>
              </a:rPr>
              <a:t>Zhang et al. (PAGRN): transferência de informação global via ligação recorrente.</a:t>
            </a:r>
            <a:endParaRPr lang="pt-BR" dirty="0"/>
          </a:p>
          <a:p>
            <a:pPr marL="0" indent="0">
              <a:lnSpc>
                <a:spcPct val="70000"/>
              </a:lnSpc>
              <a:buNone/>
            </a:pPr>
            <a:r>
              <a:rPr lang="pt-BR">
                <a:ea typeface="+mn-lt"/>
                <a:cs typeface="+mn-lt"/>
              </a:rPr>
              <a:t>Benefícios:</a:t>
            </a:r>
            <a:endParaRPr lang="pt-BR">
              <a:cs typeface="Calibri" panose="020F0502020204030204"/>
            </a:endParaRPr>
          </a:p>
          <a:p>
            <a:pPr>
              <a:lnSpc>
                <a:spcPct val="70000"/>
              </a:lnSpc>
            </a:pPr>
            <a:r>
              <a:rPr lang="pt-BR" dirty="0">
                <a:ea typeface="+mn-lt"/>
                <a:cs typeface="+mn-lt"/>
              </a:rPr>
              <a:t>Modelagem de dependências de longo alcance entre pixels.</a:t>
            </a:r>
            <a:endParaRPr lang="pt-BR" dirty="0"/>
          </a:p>
          <a:p>
            <a:pPr>
              <a:lnSpc>
                <a:spcPct val="70000"/>
              </a:lnSpc>
            </a:pPr>
            <a:r>
              <a:rPr lang="pt-BR" dirty="0">
                <a:ea typeface="+mn-lt"/>
                <a:cs typeface="+mn-lt"/>
              </a:rPr>
              <a:t>Melhoria da precisão da segmentação.</a:t>
            </a:r>
            <a:endParaRPr lang="pt-BR" dirty="0"/>
          </a:p>
          <a:p>
            <a:pPr marL="0" indent="0">
              <a:lnSpc>
                <a:spcPct val="70000"/>
              </a:lnSpc>
              <a:buNone/>
            </a:pPr>
            <a:r>
              <a:rPr lang="pt-BR">
                <a:ea typeface="+mn-lt"/>
                <a:cs typeface="+mn-lt"/>
              </a:rPr>
              <a:t>Desafios:</a:t>
            </a:r>
            <a:endParaRPr lang="pt-BR">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a:endParaRPr>
          </a:p>
        </p:txBody>
      </p:sp>
    </p:spTree>
    <p:extLst>
      <p:ext uri="{BB962C8B-B14F-4D97-AF65-F5344CB8AC3E}">
        <p14:creationId xmlns:p14="http://schemas.microsoft.com/office/powerpoint/2010/main" val="232358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522970"/>
            <a:ext cx="3694466" cy="4413010"/>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269843" y="1598014"/>
            <a:ext cx="7756892" cy="4955000"/>
          </a:xfrm>
        </p:spPr>
        <p:txBody>
          <a:bodyPr vert="horz" lIns="91440" tIns="45720" rIns="91440" bIns="45720" rtlCol="0" anchor="t">
            <a:normAutofit fontScale="85000" lnSpcReduction="20000"/>
          </a:bodyPr>
          <a:lstStyle/>
          <a:p>
            <a:pPr>
              <a:lnSpc>
                <a:spcPct val="70000"/>
              </a:lnSpc>
            </a:pPr>
            <a:r>
              <a:rPr lang="pt-BR" dirty="0">
                <a:ea typeface="+mn-lt"/>
                <a:cs typeface="+mn-lt"/>
              </a:rPr>
              <a:t> Modelos Profundos de Grosseiro a Fino</a:t>
            </a:r>
          </a:p>
          <a:p>
            <a:pPr marL="0" indent="0">
              <a:lnSpc>
                <a:spcPct val="70000"/>
              </a:lnSpc>
              <a:buNone/>
            </a:pPr>
            <a:r>
              <a:rPr lang="pt-BR">
                <a:ea typeface="+mn-lt"/>
                <a:cs typeface="+mn-lt"/>
              </a:rPr>
              <a:t>Objetivo:</a:t>
            </a:r>
            <a:endParaRPr lang="pt-BR">
              <a:cs typeface="Calibri" panose="020F0502020204030204"/>
            </a:endParaRPr>
          </a:p>
          <a:p>
            <a:pPr>
              <a:lnSpc>
                <a:spcPct val="70000"/>
              </a:lnSpc>
            </a:pPr>
            <a:r>
              <a:rPr lang="pt-BR">
                <a:ea typeface="+mn-lt"/>
                <a:cs typeface="+mn-lt"/>
              </a:rPr>
              <a:t>Melhorar os resultados da segmentação através do refinamento gradual das previsões grosseiras.</a:t>
            </a:r>
            <a:endParaRPr lang="pt-BR"/>
          </a:p>
          <a:p>
            <a:pPr marL="0" indent="0">
              <a:lnSpc>
                <a:spcPct val="70000"/>
              </a:lnSpc>
              <a:buNone/>
            </a:pPr>
            <a:r>
              <a:rPr lang="pt-BR">
                <a:ea typeface="+mn-lt"/>
                <a:cs typeface="+mn-lt"/>
              </a:rPr>
              <a:t>Exemplos de Modelos:</a:t>
            </a:r>
            <a:endParaRPr lang="pt-BR">
              <a:cs typeface="Calibri" panose="020F0502020204030204"/>
            </a:endParaRPr>
          </a:p>
          <a:p>
            <a:pPr>
              <a:lnSpc>
                <a:spcPct val="70000"/>
              </a:lnSpc>
            </a:pPr>
            <a:r>
              <a:rPr lang="pt-BR" err="1">
                <a:ea typeface="+mn-lt"/>
                <a:cs typeface="+mn-lt"/>
              </a:rPr>
              <a:t>RefineNet</a:t>
            </a:r>
            <a:r>
              <a:rPr lang="pt-BR">
                <a:ea typeface="+mn-lt"/>
                <a:cs typeface="+mn-lt"/>
              </a:rPr>
              <a:t>: Rede de segmentação de refinamento </a:t>
            </a:r>
            <a:r>
              <a:rPr lang="pt-BR" err="1">
                <a:ea typeface="+mn-lt"/>
                <a:cs typeface="+mn-lt"/>
              </a:rPr>
              <a:t>multi-caminho</a:t>
            </a:r>
            <a:r>
              <a:rPr lang="pt-BR">
                <a:ea typeface="+mn-lt"/>
                <a:cs typeface="+mn-lt"/>
              </a:rPr>
              <a:t> com ligações residuais de longo alcance.</a:t>
            </a:r>
            <a:endParaRPr lang="pt-BR"/>
          </a:p>
          <a:p>
            <a:pPr>
              <a:lnSpc>
                <a:spcPct val="70000"/>
              </a:lnSpc>
            </a:pPr>
            <a:r>
              <a:rPr lang="pt-BR" dirty="0" err="1">
                <a:ea typeface="+mn-lt"/>
                <a:cs typeface="+mn-lt"/>
              </a:rPr>
              <a:t>DHSNet</a:t>
            </a:r>
            <a:r>
              <a:rPr lang="pt-BR" dirty="0">
                <a:ea typeface="+mn-lt"/>
                <a:cs typeface="+mn-lt"/>
              </a:rPr>
              <a:t>: Rede neural </a:t>
            </a:r>
            <a:r>
              <a:rPr lang="pt-BR" dirty="0" err="1">
                <a:ea typeface="+mn-lt"/>
                <a:cs typeface="+mn-lt"/>
              </a:rPr>
              <a:t>convolucional</a:t>
            </a:r>
            <a:r>
              <a:rPr lang="pt-BR" dirty="0">
                <a:ea typeface="+mn-lt"/>
                <a:cs typeface="+mn-lt"/>
              </a:rPr>
              <a:t> recorrente hierárquica (HRCNN) para refinamento hierárquico e progressivo.</a:t>
            </a:r>
            <a:endParaRPr lang="pt-BR" dirty="0"/>
          </a:p>
          <a:p>
            <a:pPr>
              <a:lnSpc>
                <a:spcPct val="70000"/>
              </a:lnSpc>
            </a:pPr>
            <a:r>
              <a:rPr lang="pt-BR">
                <a:ea typeface="+mn-lt"/>
                <a:cs typeface="+mn-lt"/>
              </a:rPr>
              <a:t>SRM: Estrutura de várias fases para refinamento do mapa de segmentação, utilizando a imagem de entrada e mapas de segmentação de baixa resolução.</a:t>
            </a:r>
            <a:endParaRPr lang="pt-BR"/>
          </a:p>
          <a:p>
            <a:pPr marL="0" indent="0">
              <a:lnSpc>
                <a:spcPct val="70000"/>
              </a:lnSpc>
              <a:buNone/>
            </a:pPr>
            <a:r>
              <a:rPr lang="pt-BR">
                <a:ea typeface="+mn-lt"/>
                <a:cs typeface="+mn-lt"/>
              </a:rPr>
              <a:t>Benefícios:</a:t>
            </a:r>
            <a:endParaRPr lang="pt-BR">
              <a:cs typeface="Calibri" panose="020F0502020204030204"/>
            </a:endParaRPr>
          </a:p>
          <a:p>
            <a:pPr>
              <a:lnSpc>
                <a:spcPct val="70000"/>
              </a:lnSpc>
            </a:pPr>
            <a:r>
              <a:rPr lang="pt-BR" dirty="0">
                <a:ea typeface="+mn-lt"/>
                <a:cs typeface="+mn-lt"/>
              </a:rPr>
              <a:t>Maior precisão da </a:t>
            </a:r>
            <a:r>
              <a:rPr lang="pt-BR">
                <a:ea typeface="+mn-lt"/>
                <a:cs typeface="+mn-lt"/>
              </a:rPr>
              <a:t>segmentação.</a:t>
            </a:r>
          </a:p>
          <a:p>
            <a:pPr>
              <a:lnSpc>
                <a:spcPct val="70000"/>
              </a:lnSpc>
            </a:pPr>
            <a:r>
              <a:rPr lang="pt-BR" dirty="0">
                <a:ea typeface="+mn-lt"/>
                <a:cs typeface="+mn-lt"/>
              </a:rPr>
              <a:t> Melhor captura de detalhes.</a:t>
            </a:r>
            <a:endParaRPr lang="pt-BR" dirty="0">
              <a:cs typeface="Calibri" panose="020F0502020204030204"/>
            </a:endParaRPr>
          </a:p>
          <a:p>
            <a:pPr marL="0" indent="0">
              <a:lnSpc>
                <a:spcPct val="70000"/>
              </a:lnSpc>
              <a:buNone/>
            </a:pPr>
            <a:r>
              <a:rPr lang="pt-BR">
                <a:ea typeface="+mn-lt"/>
                <a:cs typeface="+mn-lt"/>
              </a:rPr>
              <a:t>Desafios:</a:t>
            </a:r>
            <a:endParaRPr lang="pt-BR">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ea typeface="+mn-lt"/>
              <a:cs typeface="+mn-lt"/>
            </a:endParaRPr>
          </a:p>
        </p:txBody>
      </p:sp>
    </p:spTree>
    <p:extLst>
      <p:ext uri="{BB962C8B-B14F-4D97-AF65-F5344CB8AC3E}">
        <p14:creationId xmlns:p14="http://schemas.microsoft.com/office/powerpoint/2010/main" val="312322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130795" cy="421468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267761" y="1598014"/>
            <a:ext cx="8758974" cy="4955000"/>
          </a:xfrm>
        </p:spPr>
        <p:txBody>
          <a:bodyPr vert="horz" lIns="91440" tIns="45720" rIns="91440" bIns="45720" rtlCol="0" anchor="t">
            <a:normAutofit fontScale="70000" lnSpcReduction="20000"/>
          </a:bodyPr>
          <a:lstStyle/>
          <a:p>
            <a:pPr>
              <a:lnSpc>
                <a:spcPct val="70000"/>
              </a:lnSpc>
            </a:pPr>
            <a:r>
              <a:rPr lang="pt-BR" dirty="0">
                <a:ea typeface="+mn-lt"/>
                <a:cs typeface="+mn-lt"/>
              </a:rPr>
              <a:t> </a:t>
            </a:r>
            <a:r>
              <a:rPr lang="pt-BR">
                <a:ea typeface="+mn-lt"/>
                <a:cs typeface="+mn-lt"/>
              </a:rPr>
              <a:t>Modelos Profundos Assistidos por Fronteiras</a:t>
            </a:r>
            <a:endParaRPr lang="pt-BR"/>
          </a:p>
          <a:p>
            <a:pPr marL="0" indent="0">
              <a:lnSpc>
                <a:spcPct val="70000"/>
              </a:lnSpc>
              <a:buNone/>
            </a:pPr>
            <a:r>
              <a:rPr lang="pt-BR">
                <a:ea typeface="+mn-lt"/>
                <a:cs typeface="+mn-lt"/>
              </a:rPr>
              <a:t>Relação entre região e limites:</a:t>
            </a:r>
            <a:endParaRPr lang="pt-BR">
              <a:cs typeface="Calibri" panose="020F0502020204030204"/>
            </a:endParaRPr>
          </a:p>
          <a:p>
            <a:pPr>
              <a:lnSpc>
                <a:spcPct val="70000"/>
              </a:lnSpc>
            </a:pPr>
            <a:r>
              <a:rPr lang="pt-BR" dirty="0">
                <a:ea typeface="+mn-lt"/>
                <a:cs typeface="+mn-lt"/>
              </a:rPr>
              <a:t>A região e os limites se definem mutuamente.</a:t>
            </a:r>
            <a:endParaRPr lang="pt-BR" dirty="0"/>
          </a:p>
          <a:p>
            <a:pPr>
              <a:lnSpc>
                <a:spcPct val="70000"/>
              </a:lnSpc>
            </a:pPr>
            <a:r>
              <a:rPr lang="pt-BR" dirty="0">
                <a:ea typeface="+mn-lt"/>
                <a:cs typeface="+mn-lt"/>
              </a:rPr>
              <a:t>Modelos que incorporam informação sobre limites podem melhorar a segmentação.</a:t>
            </a:r>
            <a:endParaRPr lang="pt-BR" dirty="0"/>
          </a:p>
          <a:p>
            <a:pPr marL="0" indent="0">
              <a:lnSpc>
                <a:spcPct val="70000"/>
              </a:lnSpc>
              <a:buNone/>
            </a:pPr>
            <a:r>
              <a:rPr lang="pt-BR">
                <a:ea typeface="+mn-lt"/>
                <a:cs typeface="+mn-lt"/>
              </a:rPr>
              <a:t>Exemplos de Modelos:</a:t>
            </a:r>
            <a:endParaRPr lang="pt-BR">
              <a:cs typeface="Calibri" panose="020F0502020204030204"/>
            </a:endParaRPr>
          </a:p>
          <a:p>
            <a:pPr>
              <a:lnSpc>
                <a:spcPct val="70000"/>
              </a:lnSpc>
            </a:pPr>
            <a:r>
              <a:rPr lang="pt-BR" dirty="0">
                <a:ea typeface="+mn-lt"/>
                <a:cs typeface="+mn-lt"/>
              </a:rPr>
              <a:t>NLDF: Supervisão de uma estrutura de grelha adaptada do VGG-16, combinando entropia cruzada e </a:t>
            </a:r>
            <a:r>
              <a:rPr lang="pt-BR" dirty="0" err="1">
                <a:ea typeface="+mn-lt"/>
                <a:cs typeface="+mn-lt"/>
              </a:rPr>
              <a:t>IoU</a:t>
            </a:r>
            <a:r>
              <a:rPr lang="pt-BR" dirty="0">
                <a:ea typeface="+mn-lt"/>
                <a:cs typeface="+mn-lt"/>
              </a:rPr>
              <a:t> de fronteira inspirada em </a:t>
            </a:r>
            <a:r>
              <a:rPr lang="pt-BR" dirty="0" err="1">
                <a:ea typeface="+mn-lt"/>
                <a:cs typeface="+mn-lt"/>
              </a:rPr>
              <a:t>Mumford</a:t>
            </a:r>
            <a:r>
              <a:rPr lang="pt-BR" dirty="0">
                <a:ea typeface="+mn-lt"/>
                <a:cs typeface="+mn-lt"/>
              </a:rPr>
              <a:t>-Shah.</a:t>
            </a:r>
            <a:endParaRPr lang="pt-BR" dirty="0"/>
          </a:p>
          <a:p>
            <a:pPr>
              <a:lnSpc>
                <a:spcPct val="70000"/>
              </a:lnSpc>
            </a:pPr>
            <a:r>
              <a:rPr lang="pt-BR" dirty="0">
                <a:ea typeface="+mn-lt"/>
                <a:cs typeface="+mn-lt"/>
              </a:rPr>
              <a:t>C2S: Recuperação da segmentação da saliência regional a partir de contornos segmentados.</a:t>
            </a:r>
            <a:endParaRPr lang="pt-BR" dirty="0"/>
          </a:p>
          <a:p>
            <a:pPr>
              <a:lnSpc>
                <a:spcPct val="70000"/>
              </a:lnSpc>
            </a:pPr>
            <a:r>
              <a:rPr lang="pt-BR" dirty="0" err="1">
                <a:ea typeface="+mn-lt"/>
                <a:cs typeface="+mn-lt"/>
              </a:rPr>
              <a:t>BANet</a:t>
            </a:r>
            <a:r>
              <a:rPr lang="pt-BR" dirty="0">
                <a:ea typeface="+mn-lt"/>
                <a:cs typeface="+mn-lt"/>
              </a:rPr>
              <a:t>: Rede de segmentação sensível aos limites com três fluxos: localização de limites, percepção interior e compensação de transição.</a:t>
            </a:r>
            <a:endParaRPr lang="pt-BR" dirty="0"/>
          </a:p>
          <a:p>
            <a:pPr>
              <a:lnSpc>
                <a:spcPct val="70000"/>
              </a:lnSpc>
            </a:pPr>
            <a:r>
              <a:rPr lang="pt-BR" dirty="0" err="1">
                <a:ea typeface="+mn-lt"/>
                <a:cs typeface="+mn-lt"/>
              </a:rPr>
              <a:t>EGNet</a:t>
            </a:r>
            <a:r>
              <a:rPr lang="pt-BR" dirty="0">
                <a:ea typeface="+mn-lt"/>
                <a:cs typeface="+mn-lt"/>
              </a:rPr>
              <a:t>: Rede de orientação de bordas para segmentação de objetos salientes, modelando e fundindo informações de regiões e bordas.</a:t>
            </a:r>
            <a:endParaRPr lang="pt-BR" dirty="0"/>
          </a:p>
          <a:p>
            <a:pPr marL="0" indent="0">
              <a:lnSpc>
                <a:spcPct val="70000"/>
              </a:lnSpc>
              <a:buNone/>
            </a:pPr>
            <a:r>
              <a:rPr lang="pt-BR">
                <a:ea typeface="+mn-lt"/>
                <a:cs typeface="+mn-lt"/>
              </a:rPr>
              <a:t>Benefícios:</a:t>
            </a:r>
            <a:endParaRPr lang="pt-BR">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marL="0" indent="0">
              <a:lnSpc>
                <a:spcPct val="70000"/>
              </a:lnSpc>
              <a:buNone/>
            </a:pPr>
            <a:r>
              <a:rPr lang="pt-BR">
                <a:ea typeface="+mn-lt"/>
                <a:cs typeface="+mn-lt"/>
              </a:rPr>
              <a:t>Desafios:</a:t>
            </a:r>
            <a:endParaRPr lang="pt-BR">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panose="020F0502020204030204"/>
            </a:endParaRPr>
          </a:p>
        </p:txBody>
      </p:sp>
    </p:spTree>
    <p:extLst>
      <p:ext uri="{BB962C8B-B14F-4D97-AF65-F5344CB8AC3E}">
        <p14:creationId xmlns:p14="http://schemas.microsoft.com/office/powerpoint/2010/main" val="232249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Diagrama, Esquemático&#10;&#10;Descrição gerada automaticamente">
            <a:extLst>
              <a:ext uri="{FF2B5EF4-FFF2-40B4-BE49-F238E27FC236}">
                <a16:creationId xmlns:a16="http://schemas.microsoft.com/office/drawing/2014/main" id="{E030D4FB-7EAB-1E32-CFEE-0731738C8451}"/>
              </a:ext>
            </a:extLst>
          </p:cNvPr>
          <p:cNvPicPr>
            <a:picLocks noChangeAspect="1"/>
          </p:cNvPicPr>
          <p:nvPr/>
        </p:nvPicPr>
        <p:blipFill rotWithShape="1">
          <a:blip r:embed="rId2"/>
          <a:srcRect r="4734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a:xfrm>
            <a:off x="6115317" y="405685"/>
            <a:ext cx="5464968" cy="1559301"/>
          </a:xfrm>
        </p:spPr>
        <p:txBody>
          <a:bodyPr>
            <a:normAutofit/>
          </a:bodyPr>
          <a:lstStyle/>
          <a:p>
            <a:r>
              <a:rPr lang="pt-BR" sz="400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pt-BR" sz="1900">
                <a:latin typeface="Calibri" panose="020F0502020204030204"/>
                <a:ea typeface="Calibri" panose="020F0502020204030204"/>
                <a:cs typeface="Calibri" panose="020F0502020204030204"/>
              </a:rPr>
              <a:t>O cérebro humano inspirou o desenvolvimento de redes neurais artificiais, sistemas computacionais que simulam o comportamento inteligente.</a:t>
            </a:r>
          </a:p>
          <a:p>
            <a:r>
              <a:rPr lang="pt-BR" sz="1900">
                <a:latin typeface="Calibri" panose="020F0502020204030204"/>
                <a:ea typeface="Calibri" panose="020F0502020204030204"/>
                <a:cs typeface="Calibri" panose="020F0502020204030204"/>
              </a:rPr>
              <a:t>Essas redes são compostas por neurônios artificiais interligados, aprendendo e armazenando conhecimento através de informações, como o sistema nervoso humano.</a:t>
            </a:r>
          </a:p>
          <a:p>
            <a:r>
              <a:rPr lang="pt-BR" sz="1900">
                <a:latin typeface="Calibri" panose="020F0502020204030204"/>
                <a:ea typeface="Calibri" panose="020F0502020204030204"/>
                <a:cs typeface="Calibri" panose="020F0502020204030204"/>
              </a:rPr>
              <a:t>Nos últimos anos, modelos de aprendizagem profunda foram criados para segmentar imagens com precisão, robustez e rapidez.</a:t>
            </a:r>
          </a:p>
          <a:p>
            <a:endParaRPr lang="pt-BR" sz="1900">
              <a:latin typeface="Calibri" panose="020F0502020204030204"/>
              <a:ea typeface="Calibri" panose="020F0502020204030204"/>
              <a:cs typeface="Calibri" panose="020F0502020204030204"/>
            </a:endParaRPr>
          </a:p>
          <a:p>
            <a:pPr marL="0" indent="0">
              <a:buNone/>
            </a:pPr>
            <a:endParaRPr lang="pt-BR" sz="190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68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838200" y="36512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985656" cy="332742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183083" y="1310214"/>
            <a:ext cx="7843652" cy="4866749"/>
          </a:xfrm>
        </p:spPr>
        <p:txBody>
          <a:bodyPr vert="horz" lIns="91440" tIns="45720" rIns="91440" bIns="45720" rtlCol="0" anchor="t">
            <a:normAutofit/>
          </a:bodyPr>
          <a:lstStyle/>
          <a:p>
            <a:r>
              <a:rPr lang="pt-BR" dirty="0">
                <a:ea typeface="+mn-lt"/>
                <a:cs typeface="+mn-lt"/>
              </a:rPr>
              <a:t>Para resolver os problemas acima referidos, o (</a:t>
            </a:r>
            <a:r>
              <a:rPr lang="pt-BR" dirty="0" err="1">
                <a:ea typeface="+mn-lt"/>
                <a:cs typeface="+mn-lt"/>
              </a:rPr>
              <a:t>BASNet</a:t>
            </a:r>
            <a:r>
              <a:rPr lang="pt-BR" dirty="0">
                <a:ea typeface="+mn-lt"/>
                <a:cs typeface="+mn-lt"/>
              </a:rPr>
              <a:t>) consiste numa rede de refinamento de previsão e numa perda híbrida para uma segmentação de imagem precisa. A arquitetura de previsão-refinamento foi concebida para prever e refinar mapas de probabilidade previstos sequencialmente. É constituída por uma rede do tipo </a:t>
            </a:r>
            <a:r>
              <a:rPr lang="pt-BR" dirty="0" err="1">
                <a:ea typeface="+mn-lt"/>
                <a:cs typeface="+mn-lt"/>
              </a:rPr>
              <a:t>U-Net</a:t>
            </a:r>
            <a:r>
              <a:rPr lang="pt-BR" dirty="0">
                <a:ea typeface="+mn-lt"/>
                <a:cs typeface="+mn-lt"/>
              </a:rPr>
              <a:t>  com </a:t>
            </a:r>
            <a:r>
              <a:rPr lang="pt-BR" dirty="0" err="1">
                <a:ea typeface="+mn-lt"/>
                <a:cs typeface="+mn-lt"/>
              </a:rPr>
              <a:t>Seg</a:t>
            </a:r>
            <a:r>
              <a:rPr lang="pt-BR" dirty="0">
                <a:ea typeface="+mn-lt"/>
                <a:cs typeface="+mn-lt"/>
              </a:rPr>
              <a:t>-net codificador-descodificador "pesado" profundamente supervisionado e um módulo de refinamento residual com uma estrutura de codificador-descodificador "leve".</a:t>
            </a:r>
            <a:endParaRPr lang="pt-BR">
              <a:cs typeface="Calibri" panose="020F0502020204030204"/>
            </a:endParaRPr>
          </a:p>
        </p:txBody>
      </p:sp>
    </p:spTree>
    <p:extLst>
      <p:ext uri="{BB962C8B-B14F-4D97-AF65-F5344CB8AC3E}">
        <p14:creationId xmlns:p14="http://schemas.microsoft.com/office/powerpoint/2010/main" val="245672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441864" cy="366144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2599707" y="1592049"/>
            <a:ext cx="9427028" cy="5159023"/>
          </a:xfrm>
        </p:spPr>
        <p:txBody>
          <a:bodyPr vert="horz" lIns="91440" tIns="45720" rIns="91440" bIns="45720" rtlCol="0" anchor="t">
            <a:normAutofit fontScale="70000" lnSpcReduction="20000"/>
          </a:bodyPr>
          <a:lstStyle/>
          <a:p>
            <a:pPr marL="0" indent="0">
              <a:lnSpc>
                <a:spcPct val="70000"/>
              </a:lnSpc>
              <a:buNone/>
            </a:pPr>
            <a:r>
              <a:rPr lang="pt-BR" dirty="0">
                <a:ea typeface="+mn-lt"/>
                <a:cs typeface="+mn-lt"/>
              </a:rPr>
              <a:t>Resumo da Arquitetura da Rede:</a:t>
            </a:r>
            <a:endParaRPr lang="pt-BR" dirty="0"/>
          </a:p>
          <a:p>
            <a:pPr marL="0" indent="0">
              <a:lnSpc>
                <a:spcPct val="70000"/>
              </a:lnSpc>
              <a:buNone/>
            </a:pPr>
            <a:r>
              <a:rPr lang="pt-BR" dirty="0">
                <a:ea typeface="+mn-lt"/>
                <a:cs typeface="+mn-lt"/>
              </a:rPr>
              <a:t>Componentes:</a:t>
            </a:r>
            <a:endParaRPr lang="pt-BR" dirty="0">
              <a:cs typeface="Calibri" panose="020F0502020204030204"/>
            </a:endParaRPr>
          </a:p>
          <a:p>
            <a:pPr>
              <a:lnSpc>
                <a:spcPct val="70000"/>
              </a:lnSpc>
            </a:pPr>
            <a:r>
              <a:rPr lang="pt-BR" dirty="0">
                <a:ea typeface="+mn-lt"/>
                <a:cs typeface="+mn-lt"/>
              </a:rPr>
              <a:t>Codificador-decodificador: Transfere a imagem de entrada para um mapa de probabilidade de segmentação.</a:t>
            </a:r>
            <a:endParaRPr lang="pt-BR" dirty="0"/>
          </a:p>
          <a:p>
            <a:pPr>
              <a:lnSpc>
                <a:spcPct val="70000"/>
              </a:lnSpc>
            </a:pPr>
            <a:r>
              <a:rPr lang="pt-BR" dirty="0">
                <a:ea typeface="+mn-lt"/>
                <a:cs typeface="+mn-lt"/>
              </a:rPr>
              <a:t>Módulo de refinamento: Refina o mapa previsto através da aprendizagem dos resíduos entre o mapa grosseiro e a verdade terrestre.</a:t>
            </a:r>
            <a:endParaRPr lang="pt-BR" dirty="0"/>
          </a:p>
          <a:p>
            <a:pPr marL="0" indent="0">
              <a:lnSpc>
                <a:spcPct val="70000"/>
              </a:lnSpc>
              <a:buNone/>
            </a:pPr>
            <a:r>
              <a:rPr lang="pt-BR" dirty="0">
                <a:ea typeface="+mn-lt"/>
                <a:cs typeface="+mn-lt"/>
              </a:rPr>
              <a:t>Diferenças:</a:t>
            </a:r>
            <a:endParaRPr lang="pt-BR" dirty="0">
              <a:cs typeface="Calibri" panose="020F0502020204030204"/>
            </a:endParaRPr>
          </a:p>
          <a:p>
            <a:pPr>
              <a:lnSpc>
                <a:spcPct val="70000"/>
              </a:lnSpc>
            </a:pPr>
            <a:r>
              <a:rPr lang="pt-BR" dirty="0">
                <a:ea typeface="+mn-lt"/>
                <a:cs typeface="+mn-lt"/>
              </a:rPr>
              <a:t>O módulo de refinamento é usado apenas uma vez na escala original dos mapas de segmentação.</a:t>
            </a:r>
            <a:endParaRPr lang="pt-BR" dirty="0"/>
          </a:p>
          <a:p>
            <a:pPr>
              <a:lnSpc>
                <a:spcPct val="70000"/>
              </a:lnSpc>
            </a:pPr>
            <a:r>
              <a:rPr lang="pt-BR" dirty="0">
                <a:ea typeface="+mn-lt"/>
                <a:cs typeface="+mn-lt"/>
              </a:rPr>
              <a:t>A arquitetura é concisa e fácil de usar.</a:t>
            </a:r>
            <a:endParaRPr lang="pt-BR" dirty="0"/>
          </a:p>
          <a:p>
            <a:pPr marL="0" indent="0">
              <a:lnSpc>
                <a:spcPct val="70000"/>
              </a:lnSpc>
              <a:buNone/>
            </a:pPr>
            <a:r>
              <a:rPr lang="pt-BR" dirty="0">
                <a:ea typeface="+mn-lt"/>
                <a:cs typeface="+mn-lt"/>
              </a:rPr>
              <a:t>Perda híbrida:</a:t>
            </a:r>
            <a:endParaRPr lang="pt-BR" dirty="0">
              <a:cs typeface="Calibri" panose="020F0502020204030204"/>
            </a:endParaRPr>
          </a:p>
          <a:p>
            <a:pPr>
              <a:lnSpc>
                <a:spcPct val="70000"/>
              </a:lnSpc>
            </a:pPr>
            <a:r>
              <a:rPr lang="pt-BR" dirty="0">
                <a:ea typeface="+mn-lt"/>
                <a:cs typeface="+mn-lt"/>
              </a:rPr>
              <a:t>Combina BCE, SSIM e perdas </a:t>
            </a:r>
            <a:r>
              <a:rPr lang="pt-BR" dirty="0" err="1">
                <a:ea typeface="+mn-lt"/>
                <a:cs typeface="+mn-lt"/>
              </a:rPr>
              <a:t>IoU</a:t>
            </a:r>
            <a:r>
              <a:rPr lang="pt-BR" dirty="0">
                <a:ea typeface="+mn-lt"/>
                <a:cs typeface="+mn-lt"/>
              </a:rPr>
              <a:t>.</a:t>
            </a:r>
            <a:endParaRPr lang="pt-BR" dirty="0"/>
          </a:p>
          <a:p>
            <a:pPr>
              <a:lnSpc>
                <a:spcPct val="70000"/>
              </a:lnSpc>
            </a:pPr>
            <a:r>
              <a:rPr lang="pt-BR" dirty="0">
                <a:ea typeface="+mn-lt"/>
                <a:cs typeface="+mn-lt"/>
              </a:rPr>
              <a:t>Supervisiona o processo de formação em três níveis: pixel, fragmento e mapa.</a:t>
            </a:r>
            <a:endParaRPr lang="pt-BR" dirty="0"/>
          </a:p>
          <a:p>
            <a:pPr>
              <a:lnSpc>
                <a:spcPct val="70000"/>
              </a:lnSpc>
            </a:pPr>
            <a:r>
              <a:rPr lang="pt-BR" dirty="0">
                <a:ea typeface="+mn-lt"/>
                <a:cs typeface="+mn-lt"/>
              </a:rPr>
              <a:t>Injeção implícita do objetivo de fronteiras:</a:t>
            </a:r>
            <a:endParaRPr lang="pt-BR" dirty="0"/>
          </a:p>
          <a:p>
            <a:pPr>
              <a:lnSpc>
                <a:spcPct val="70000"/>
              </a:lnSpc>
            </a:pPr>
            <a:r>
              <a:rPr lang="pt-BR" dirty="0">
                <a:ea typeface="+mn-lt"/>
                <a:cs typeface="+mn-lt"/>
              </a:rPr>
              <a:t>Reduz erros espúrios aprendidos a partir de fronteiras e outras regiões da imagem.</a:t>
            </a:r>
            <a:endParaRPr lang="pt-BR" dirty="0"/>
          </a:p>
          <a:p>
            <a:pPr marL="0" indent="0">
              <a:lnSpc>
                <a:spcPct val="70000"/>
              </a:lnSpc>
              <a:buNone/>
            </a:pPr>
            <a:r>
              <a:rPr lang="pt-BR" dirty="0">
                <a:ea typeface="+mn-lt"/>
                <a:cs typeface="+mn-lt"/>
              </a:rPr>
              <a:t>Vantagens:</a:t>
            </a:r>
            <a:endParaRPr lang="pt-BR" dirty="0">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a:lnSpc>
                <a:spcPct val="70000"/>
              </a:lnSpc>
            </a:pPr>
            <a:r>
              <a:rPr lang="pt-BR" dirty="0">
                <a:ea typeface="+mn-lt"/>
                <a:cs typeface="+mn-lt"/>
              </a:rPr>
              <a:t>Arquitetura simples e eficiente.</a:t>
            </a:r>
            <a:endParaRPr lang="pt-BR" dirty="0"/>
          </a:p>
          <a:p>
            <a:endParaRPr lang="pt-BR" dirty="0">
              <a:cs typeface="Calibri" panose="020F0502020204030204"/>
            </a:endParaRPr>
          </a:p>
        </p:txBody>
      </p:sp>
    </p:spTree>
    <p:extLst>
      <p:ext uri="{BB962C8B-B14F-4D97-AF65-F5344CB8AC3E}">
        <p14:creationId xmlns:p14="http://schemas.microsoft.com/office/powerpoint/2010/main" val="89723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1A85C-12C7-1944-911D-B1EECCE629F1}"/>
              </a:ext>
            </a:extLst>
          </p:cNvPr>
          <p:cNvSpPr>
            <a:spLocks noGrp="1"/>
          </p:cNvSpPr>
          <p:nvPr>
            <p:ph type="title"/>
          </p:nvPr>
        </p:nvSpPr>
        <p:spPr>
          <a:xfrm>
            <a:off x="838200" y="-901576"/>
            <a:ext cx="10515600" cy="2612056"/>
          </a:xfrm>
        </p:spPr>
        <p:txBody>
          <a:bodyPr/>
          <a:lstStyle/>
          <a:p>
            <a:r>
              <a:rPr lang="pt-BR" dirty="0">
                <a:cs typeface="Calibri Light"/>
              </a:rPr>
              <a:t>Arquitetura </a:t>
            </a:r>
            <a:r>
              <a:rPr lang="pt-BR" dirty="0" err="1">
                <a:cs typeface="Calibri Light"/>
              </a:rPr>
              <a:t>basnet</a:t>
            </a:r>
            <a:endParaRPr lang="pt-BR" dirty="0" err="1"/>
          </a:p>
        </p:txBody>
      </p:sp>
      <p:pic>
        <p:nvPicPr>
          <p:cNvPr id="4" name="Espaço Reservado para Conteúdo 3" descr="Diagrama&#10;&#10;Descrição gerada automaticamente">
            <a:extLst>
              <a:ext uri="{FF2B5EF4-FFF2-40B4-BE49-F238E27FC236}">
                <a16:creationId xmlns:a16="http://schemas.microsoft.com/office/drawing/2014/main" id="{BF61AD0F-66A5-9CB9-F5D1-55E9D0FDB7E5}"/>
              </a:ext>
            </a:extLst>
          </p:cNvPr>
          <p:cNvPicPr>
            <a:picLocks noGrp="1" noChangeAspect="1"/>
          </p:cNvPicPr>
          <p:nvPr>
            <p:ph idx="1"/>
          </p:nvPr>
        </p:nvPicPr>
        <p:blipFill>
          <a:blip r:embed="rId2"/>
          <a:stretch>
            <a:fillRect/>
          </a:stretch>
        </p:blipFill>
        <p:spPr>
          <a:xfrm>
            <a:off x="1" y="693543"/>
            <a:ext cx="11845635" cy="5972255"/>
          </a:xfrm>
        </p:spPr>
      </p:pic>
    </p:spTree>
    <p:extLst>
      <p:ext uri="{BB962C8B-B14F-4D97-AF65-F5344CB8AC3E}">
        <p14:creationId xmlns:p14="http://schemas.microsoft.com/office/powerpoint/2010/main" val="40453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a:xfrm>
            <a:off x="838200" y="-217"/>
            <a:ext cx="4628368" cy="1200303"/>
          </a:xfrm>
        </p:spPr>
        <p:txBody>
          <a:bodyPr/>
          <a:lstStyle/>
          <a:p>
            <a:r>
              <a:rPr lang="pt-BR" dirty="0"/>
              <a:t>Arquitetura </a:t>
            </a:r>
            <a:r>
              <a:rPr lang="pt-BR" dirty="0" err="1"/>
              <a:t>basnet</a:t>
            </a:r>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vert="horz" lIns="91440" tIns="45720" rIns="91440" bIns="45720" rtlCol="0" anchor="t">
            <a:normAutofit/>
          </a:bodyPr>
          <a:lstStyle/>
          <a:p>
            <a:r>
              <a:rPr lang="pt-BR" sz="2200" dirty="0"/>
              <a:t>Partilhando o mesmo espírito da </a:t>
            </a:r>
            <a:r>
              <a:rPr lang="pt-BR" sz="2200" dirty="0" err="1"/>
              <a:t>U-Net</a:t>
            </a:r>
            <a:r>
              <a:rPr lang="pt-BR" sz="2200" dirty="0"/>
              <a:t>  e da </a:t>
            </a:r>
            <a:r>
              <a:rPr lang="pt-BR" sz="2200" dirty="0" err="1"/>
              <a:t>SegNet</a:t>
            </a:r>
            <a:r>
              <a:rPr lang="pt-BR" sz="2200" dirty="0"/>
              <a:t> , o nosso módulo de previsão de </a:t>
            </a:r>
            <a:r>
              <a:rPr lang="pt-BR" sz="2200" dirty="0">
                <a:solidFill>
                  <a:srgbClr val="000000"/>
                </a:solidFill>
              </a:rPr>
              <a:t>segmentação é um codificador-descodificador uma vez que este tipo de arquitetura é capaz de capturar contextos globais de alto nível e detalhes de baixo nível  </a:t>
            </a:r>
            <a:r>
              <a:rPr lang="pt-BR" sz="2200" dirty="0"/>
              <a:t>ao mesmo tempo</a:t>
            </a:r>
            <a:endParaRPr lang="pt-BR" dirty="0"/>
          </a:p>
          <a:p>
            <a:r>
              <a:rPr lang="pt-BR" sz="2400" dirty="0">
                <a:cs typeface="Calibri" panose="020F0502020204030204"/>
              </a:rPr>
              <a:t> Para reduzir o </a:t>
            </a:r>
            <a:r>
              <a:rPr lang="pt-BR" sz="2400" dirty="0" err="1">
                <a:cs typeface="Calibri" panose="020F0502020204030204"/>
              </a:rPr>
              <a:t>sobreajuste</a:t>
            </a:r>
            <a:r>
              <a:rPr lang="pt-BR" sz="2400" dirty="0">
                <a:cs typeface="Calibri" panose="020F0502020204030204"/>
              </a:rPr>
              <a:t>, a última camada de cada </a:t>
            </a:r>
            <a:r>
              <a:rPr lang="pt-BR" sz="2400" dirty="0" err="1">
                <a:cs typeface="Calibri" panose="020F0502020204030204"/>
              </a:rPr>
              <a:t>encoder-decoder</a:t>
            </a:r>
            <a:r>
              <a:rPr lang="pt-BR" sz="2400" dirty="0">
                <a:cs typeface="Calibri" panose="020F0502020204030204"/>
              </a:rPr>
              <a:t> é supervisionada pelo GT, inspirado no HED .</a:t>
            </a:r>
            <a:endParaRPr lang="pt-BR" sz="2200"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3196743"/>
            <a:ext cx="5947269" cy="32943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extLst>
              <a:ext uri="{FF2B5EF4-FFF2-40B4-BE49-F238E27FC236}">
                <a16:creationId xmlns:a16="http://schemas.microsoft.com/office/drawing/2014/main" id="{F78CDFDF-2818-0F3D-5EF6-68DF766425E5}"/>
              </a:ext>
            </a:extLst>
          </p:cNvPr>
          <p:cNvPicPr>
            <a:picLocks noChangeAspect="1"/>
          </p:cNvPicPr>
          <p:nvPr/>
        </p:nvPicPr>
        <p:blipFill>
          <a:blip r:embed="rId3"/>
          <a:stretch>
            <a:fillRect/>
          </a:stretch>
        </p:blipFill>
        <p:spPr>
          <a:xfrm>
            <a:off x="31315" y="1201933"/>
            <a:ext cx="6096000" cy="2262081"/>
          </a:xfrm>
          <a:prstGeom prst="rect">
            <a:avLst/>
          </a:prstGeom>
        </p:spPr>
      </p:pic>
    </p:spTree>
    <p:extLst>
      <p:ext uri="{BB962C8B-B14F-4D97-AF65-F5344CB8AC3E}">
        <p14:creationId xmlns:p14="http://schemas.microsoft.com/office/powerpoint/2010/main" val="2942522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4573087"/>
          </a:xfrm>
        </p:spPr>
        <p:txBody>
          <a:bodyPr vert="horz" lIns="91440" tIns="45720" rIns="91440" bIns="45720" rtlCol="0" anchor="t">
            <a:normAutofit lnSpcReduction="10000"/>
          </a:bodyPr>
          <a:lstStyle/>
          <a:p>
            <a:r>
              <a:rPr lang="pt-BR" sz="2400" dirty="0">
                <a:cs typeface="Calibri" panose="020F0502020204030204"/>
              </a:rPr>
              <a:t>Uma </a:t>
            </a:r>
            <a:r>
              <a:rPr lang="pt-BR" sz="2400" dirty="0" err="1">
                <a:cs typeface="Calibri" panose="020F0502020204030204"/>
              </a:rPr>
              <a:t>U-Net</a:t>
            </a:r>
            <a:r>
              <a:rPr lang="pt-BR" sz="2400" dirty="0">
                <a:cs typeface="Calibri" panose="020F0502020204030204"/>
              </a:rPr>
              <a:t> possui uma camada de “gargalo” ou ponte no meio de sua arquitetura entre o codificador e o decodificador.</a:t>
            </a:r>
            <a:endParaRPr lang="pt-BR" sz="2400" dirty="0">
              <a:ea typeface="Calibri"/>
              <a:cs typeface="Calibri" panose="020F0502020204030204"/>
            </a:endParaRPr>
          </a:p>
          <a:p>
            <a:r>
              <a:rPr lang="pt-BR" sz="2400" dirty="0">
                <a:cs typeface="Calibri" panose="020F0502020204030204"/>
              </a:rPr>
              <a:t>Esse gargalo garante que a rede aprenda apenas as informações mais importantes.</a:t>
            </a:r>
          </a:p>
          <a:p>
            <a:r>
              <a:rPr lang="pt-BR" sz="2400" dirty="0">
                <a:cs typeface="Calibri" panose="020F0502020204030204"/>
              </a:rPr>
              <a:t>O gargalo encontra informações latentes, i.e., ocultas, nos dados de entrada.</a:t>
            </a:r>
          </a:p>
          <a:p>
            <a:r>
              <a:rPr lang="pt-BR" sz="2600" dirty="0">
                <a:cs typeface="Calibri" panose="020F0502020204030204"/>
              </a:rPr>
              <a:t>É constituída por três camadas </a:t>
            </a:r>
            <a:r>
              <a:rPr lang="pt-BR" sz="2600" dirty="0" err="1">
                <a:cs typeface="Calibri" panose="020F0502020204030204"/>
              </a:rPr>
              <a:t>convolucionais</a:t>
            </a:r>
            <a:r>
              <a:rPr lang="pt-BR" sz="2600" dirty="0">
                <a:cs typeface="Calibri" panose="020F0502020204030204"/>
              </a:rPr>
              <a:t> com 512 filtros 3×3 dilatados (dilatação=2) . Cada uma destas </a:t>
            </a:r>
            <a:r>
              <a:rPr lang="pt-BR" sz="2600" dirty="0" err="1">
                <a:cs typeface="Calibri" panose="020F0502020204030204"/>
              </a:rPr>
              <a:t>convolucionais</a:t>
            </a:r>
            <a:r>
              <a:rPr lang="pt-BR" sz="2600" dirty="0">
                <a:cs typeface="Calibri" panose="020F0502020204030204"/>
              </a:rPr>
              <a:t> é seguida de uma normalização em lote e uma função de ativação </a:t>
            </a:r>
            <a:r>
              <a:rPr lang="pt-BR" sz="2600" dirty="0" err="1">
                <a:cs typeface="Calibri" panose="020F0502020204030204"/>
              </a:rPr>
              <a:t>ReLU</a:t>
            </a:r>
            <a:endParaRPr lang="pt-BR" sz="2400" dirty="0" err="1">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5741096" y="1825624"/>
            <a:ext cx="6342750" cy="5032375"/>
          </a:xfrm>
        </p:spPr>
        <p:txBody>
          <a:bodyPr vert="horz" lIns="91440" tIns="45720" rIns="91440" bIns="45720" rtlCol="0" anchor="t">
            <a:normAutofit fontScale="92500" lnSpcReduction="10000"/>
          </a:bodyPr>
          <a:lstStyle/>
          <a:p>
            <a:r>
              <a:rPr lang="pt-BR" sz="2600" dirty="0">
                <a:cs typeface="Calibri"/>
              </a:rPr>
              <a:t>O codificador primeiro codifica uma imagem em uma representação oculta de menor resolução.</a:t>
            </a:r>
          </a:p>
          <a:p>
            <a:pPr lvl="1">
              <a:buFont typeface="Wingdings" panose="05000000000000000000" pitchFamily="2" charset="2"/>
              <a:buChar char="§"/>
            </a:pPr>
            <a:r>
              <a:rPr lang="pt-BR" sz="2600" dirty="0">
                <a:cs typeface="Calibri"/>
              </a:rPr>
              <a:t>Ou seja, torna a entrada menor em termos de resolução espacial.</a:t>
            </a:r>
          </a:p>
          <a:p>
            <a:r>
              <a:rPr lang="pt-BR" sz="2600" dirty="0">
                <a:cs typeface="Calibri"/>
              </a:rPr>
              <a:t> O codificador tem uma camada </a:t>
            </a:r>
            <a:r>
              <a:rPr lang="pt-BR" sz="2600" dirty="0" err="1">
                <a:cs typeface="Calibri"/>
              </a:rPr>
              <a:t>convolucional</a:t>
            </a:r>
            <a:r>
              <a:rPr lang="pt-BR" sz="2600" dirty="0">
                <a:cs typeface="Calibri"/>
              </a:rPr>
              <a:t> de entrada e seis fases compostas por blocos de resposta básicos. A camada </a:t>
            </a:r>
            <a:r>
              <a:rPr lang="pt-BR" sz="2600" dirty="0" err="1">
                <a:cs typeface="Calibri"/>
              </a:rPr>
              <a:t>convolucional</a:t>
            </a:r>
            <a:r>
              <a:rPr lang="pt-BR" sz="2600" dirty="0">
                <a:cs typeface="Calibri"/>
              </a:rPr>
              <a:t> de entrada e os primeiros quatro estágios são adoptados da ResNet-34 . A diferença é que a nossa camada de entrada tem64 filtros </a:t>
            </a:r>
            <a:r>
              <a:rPr lang="pt-BR" sz="2600" dirty="0" err="1">
                <a:cs typeface="Calibri"/>
              </a:rPr>
              <a:t>convolucionais</a:t>
            </a:r>
            <a:r>
              <a:rPr lang="pt-BR" sz="2600" dirty="0">
                <a:cs typeface="Calibri"/>
              </a:rPr>
              <a:t> com um tamanho de 3×3 e </a:t>
            </a:r>
            <a:r>
              <a:rPr lang="pt-BR" sz="2600" dirty="0" err="1">
                <a:cs typeface="Calibri"/>
              </a:rPr>
              <a:t>stride</a:t>
            </a:r>
            <a:r>
              <a:rPr lang="pt-BR" sz="2600" dirty="0">
                <a:cs typeface="Calibri"/>
              </a:rPr>
              <a:t> de 1 em vez de um tamanho de 7×7 e </a:t>
            </a:r>
            <a:r>
              <a:rPr lang="pt-BR" sz="2600" dirty="0" err="1">
                <a:cs typeface="Calibri"/>
              </a:rPr>
              <a:t>stride</a:t>
            </a:r>
            <a:r>
              <a:rPr lang="pt-BR" sz="2600" dirty="0">
                <a:cs typeface="Calibri"/>
              </a:rPr>
              <a:t> de 2. Além disso, não há operação de agrupamento após a camada de entrada.</a:t>
            </a:r>
            <a:endParaRPr lang="pt-BR" dirty="0">
              <a:cs typeface="Calibri"/>
            </a:endParaRP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705213" y="1825625"/>
            <a:ext cx="10654687" cy="4397430"/>
          </a:xfrm>
        </p:spPr>
        <p:txBody>
          <a:bodyPr vert="horz" lIns="91440" tIns="45720" rIns="91440" bIns="45720" rtlCol="0" anchor="t">
            <a:normAutofit/>
          </a:bodyPr>
          <a:lstStyle/>
          <a:p>
            <a:r>
              <a:rPr lang="pt-BR" dirty="0">
                <a:ea typeface="+mn-lt"/>
                <a:cs typeface="+mn-lt"/>
              </a:rPr>
              <a:t> Isto significa que os mapas de características antes da segunda fase têm a mesma resolução espacial que a imagem de entrada. Isto é diferente da ResNet-34 original, que tem um quarto da resolução no primeiro mapa de características. Essa adaptação permite que a rede obter mapas de características de maior resolução nas camadas anteriores ao mesmo tempo que diminui os campos receptivos globais. Para obter o mesmo campo </a:t>
            </a:r>
            <a:r>
              <a:rPr lang="pt-BR" dirty="0" err="1">
                <a:ea typeface="+mn-lt"/>
                <a:cs typeface="+mn-lt"/>
              </a:rPr>
              <a:t>recetivo</a:t>
            </a:r>
            <a:r>
              <a:rPr lang="pt-BR" dirty="0">
                <a:ea typeface="+mn-lt"/>
                <a:cs typeface="+mn-lt"/>
              </a:rPr>
              <a:t> da ResNet-34, adicionamos mais dois estágios após o quarto estágio da ResNet-34. Ambos os estágios consistem em três blocos de resposta básicos com 512 filtros após uma camada de </a:t>
            </a:r>
            <a:r>
              <a:rPr lang="pt-BR" dirty="0" err="1">
                <a:ea typeface="+mn-lt"/>
                <a:cs typeface="+mn-lt"/>
              </a:rPr>
              <a:t>pooling</a:t>
            </a:r>
            <a:r>
              <a:rPr lang="pt-BR" dirty="0">
                <a:ea typeface="+mn-lt"/>
                <a:cs typeface="+mn-lt"/>
              </a:rPr>
              <a:t> máximo não sobreposta de tamanho 2.</a:t>
            </a:r>
            <a:endParaRPr lang="pt-BR" dirty="0">
              <a:cs typeface="Calibri" panose="020F0502020204030204"/>
            </a:endParaRPr>
          </a:p>
        </p:txBody>
      </p:sp>
    </p:spTree>
    <p:extLst>
      <p:ext uri="{BB962C8B-B14F-4D97-AF65-F5344CB8AC3E}">
        <p14:creationId xmlns:p14="http://schemas.microsoft.com/office/powerpoint/2010/main" val="217948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vert="horz" lIns="91440" tIns="45720" rIns="91440" bIns="45720" rtlCol="0" anchor="t">
            <a:normAutofit/>
          </a:bodyPr>
          <a:lstStyle/>
          <a:p>
            <a:r>
              <a:rPr lang="pt-BR" dirty="0">
                <a:ea typeface="+mn-lt"/>
                <a:cs typeface="+mn-lt"/>
              </a:rPr>
              <a:t>Durante a codificação, a informação espacial é reduzida enquanto a informação das características é aumentada devido ao aumento do número de canais.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5641764" y="1825624"/>
            <a:ext cx="6442082" cy="5032375"/>
          </a:xfrm>
        </p:spPr>
        <p:txBody>
          <a:bodyPr vert="horz" lIns="91440" tIns="45720" rIns="91440" bIns="45720" rtlCol="0" anchor="t">
            <a:normAutofit fontScale="92500"/>
          </a:bodyPr>
          <a:lstStyle/>
          <a:p>
            <a:r>
              <a:rPr lang="pt-BR" dirty="0">
                <a:cs typeface="Calibri" panose="020F0502020204030204"/>
              </a:rPr>
              <a:t>O decodificador é responsável por decodificar as informações abstratas (i.e., latentes) capturadas pelo codificador, mantendo a resolução espacial da entrada. </a:t>
            </a:r>
          </a:p>
          <a:p>
            <a:r>
              <a:rPr lang="pt-BR" dirty="0">
                <a:cs typeface="Calibri" panose="020F0502020204030204"/>
              </a:rPr>
              <a:t>Suas camadas aumentam a resolução dos mapas de características através de convoluções transpostas.</a:t>
            </a:r>
          </a:p>
          <a:p>
            <a:r>
              <a:rPr lang="pt-BR" dirty="0">
                <a:cs typeface="Calibri" panose="020F0502020204030204"/>
              </a:rPr>
              <a:t>O nosso descodificador é quase simétrico em relação ao codificador.</a:t>
            </a:r>
          </a:p>
          <a:p>
            <a:r>
              <a:rPr lang="pt-BR" dirty="0">
                <a:cs typeface="Calibri" panose="020F0502020204030204"/>
              </a:rPr>
              <a:t>Cada etapa consiste em três camadas de convolução seguidas de uma normalização em lote e uma função de ativação </a:t>
            </a:r>
            <a:r>
              <a:rPr lang="pt-BR" dirty="0" err="1">
                <a:cs typeface="Calibri" panose="020F0502020204030204"/>
              </a:rPr>
              <a:t>ReLU</a:t>
            </a:r>
            <a:r>
              <a:rPr lang="pt-BR" dirty="0">
                <a:cs typeface="Calibri" panose="020F0502020204030204"/>
              </a:rPr>
              <a:t>.</a:t>
            </a:r>
            <a:endParaRPr lang="pt-BR"/>
          </a:p>
          <a:p>
            <a:endParaRPr lang="pt-BR"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fontScale="92500" lnSpcReduction="20000"/>
          </a:bodyPr>
          <a:lstStyle/>
          <a:p>
            <a:pPr marL="0" indent="0">
              <a:buNone/>
            </a:pPr>
            <a:r>
              <a:rPr lang="pt-BR">
                <a:ea typeface="+mn-lt"/>
                <a:cs typeface="+mn-lt"/>
              </a:rPr>
              <a:t>Entrada:</a:t>
            </a:r>
            <a:endParaRPr lang="pt-BR">
              <a:cs typeface="Calibri" panose="020F0502020204030204"/>
            </a:endParaRPr>
          </a:p>
          <a:p>
            <a:r>
              <a:rPr lang="pt-BR">
                <a:ea typeface="+mn-lt"/>
                <a:cs typeface="+mn-lt"/>
              </a:rPr>
              <a:t>Mapas de características concatenados da saída com amostragem ascendente do seu estágio anterior e da sua fase correspondente no codificador.</a:t>
            </a:r>
            <a:endParaRPr lang="pt-BR"/>
          </a:p>
          <a:p>
            <a:pPr marL="0" indent="0">
              <a:buNone/>
            </a:pPr>
            <a:r>
              <a:rPr lang="pt-BR">
                <a:ea typeface="+mn-lt"/>
                <a:cs typeface="+mn-lt"/>
              </a:rPr>
              <a:t>Processamento:</a:t>
            </a:r>
            <a:endParaRPr lang="pt-BR"/>
          </a:p>
          <a:p>
            <a:r>
              <a:rPr lang="pt-BR">
                <a:ea typeface="+mn-lt"/>
                <a:cs typeface="+mn-lt"/>
              </a:rPr>
              <a:t>Cada estágio do decodificador e o estágio de ponte alimentam uma camada de convolução 3x3 simples.</a:t>
            </a:r>
            <a:endParaRPr lang="pt-BR"/>
          </a:p>
          <a:p>
            <a:r>
              <a:rPr lang="pt-BR">
                <a:ea typeface="+mn-lt"/>
                <a:cs typeface="+mn-lt"/>
              </a:rPr>
              <a:t>A saída é seguida por uma sobreamostragem bilinear e uma função sigmoide.</a:t>
            </a:r>
            <a:endParaRPr lang="pt-BR"/>
          </a:p>
          <a:p>
            <a:pPr marL="0" indent="0">
              <a:buNone/>
            </a:pPr>
            <a:r>
              <a:rPr lang="pt-BR">
                <a:ea typeface="+mn-lt"/>
                <a:cs typeface="+mn-lt"/>
              </a:rPr>
              <a:t>Saída:</a:t>
            </a:r>
            <a:endParaRPr lang="pt-BR">
              <a:cs typeface="Calibri" panose="020F0502020204030204"/>
            </a:endParaRPr>
          </a:p>
          <a:p>
            <a:r>
              <a:rPr lang="pt-BR">
                <a:ea typeface="+mn-lt"/>
                <a:cs typeface="+mn-lt"/>
              </a:rPr>
              <a:t>Sete mapas de probabilidade de segmentação.</a:t>
            </a:r>
            <a:endParaRPr lang="pt-BR"/>
          </a:p>
          <a:p>
            <a:r>
              <a:rPr lang="pt-BR">
                <a:ea typeface="+mn-lt"/>
                <a:cs typeface="+mn-lt"/>
              </a:rPr>
              <a:t>O último mapa tem a maior precisão e é considerado o resultado final.</a:t>
            </a:r>
            <a:endParaRPr lang="pt-BR"/>
          </a:p>
          <a:p>
            <a:pPr marL="0" indent="0">
              <a:buNone/>
            </a:pPr>
            <a:r>
              <a:rPr lang="pt-BR">
                <a:ea typeface="+mn-lt"/>
                <a:cs typeface="+mn-lt"/>
              </a:rPr>
              <a:t>Detalhes:</a:t>
            </a:r>
            <a:endParaRPr lang="pt-BR">
              <a:cs typeface="Calibri" panose="020F0502020204030204"/>
            </a:endParaRPr>
          </a:p>
          <a:p>
            <a:r>
              <a:rPr lang="pt-BR">
                <a:ea typeface="+mn-lt"/>
                <a:cs typeface="+mn-lt"/>
              </a:rPr>
              <a:t>Todos os mapas de previsão são amostrados para o mesmo tamanho da imagem de entrada.</a:t>
            </a:r>
            <a:endParaRPr lang="pt-BR"/>
          </a:p>
          <a:p>
            <a:r>
              <a:rPr lang="pt-BR">
                <a:ea typeface="+mn-lt"/>
                <a:cs typeface="+mn-lt"/>
              </a:rPr>
              <a:t>O resultado final é passado para o módulo de refinamento.</a:t>
            </a:r>
            <a:endParaRPr lang="pt-BR"/>
          </a:p>
          <a:p>
            <a:endParaRPr lang="pt-BR" dirty="0">
              <a:ea typeface="+mn-lt"/>
              <a:cs typeface="+mn-lt"/>
            </a:endParaRPr>
          </a:p>
        </p:txBody>
      </p:sp>
    </p:spTree>
    <p:extLst>
      <p:ext uri="{BB962C8B-B14F-4D97-AF65-F5344CB8AC3E}">
        <p14:creationId xmlns:p14="http://schemas.microsoft.com/office/powerpoint/2010/main" val="251755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838200" y="147411"/>
            <a:ext cx="10515600" cy="87034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024583"/>
            <a:ext cx="11205829" cy="3482244"/>
          </a:xfrm>
        </p:spPr>
        <p:txBody>
          <a:bodyPr vert="horz" lIns="91440" tIns="45720" rIns="91440" bIns="45720" rtlCol="0" anchor="t">
            <a:normAutofit/>
          </a:bodyPr>
          <a:lstStyle/>
          <a:p>
            <a:r>
              <a:rPr lang="pt-BR" dirty="0">
                <a:solidFill>
                  <a:srgbClr val="000000"/>
                </a:solidFill>
                <a:latin typeface="Calibri"/>
                <a:ea typeface="Calibri"/>
                <a:cs typeface="Calibri"/>
              </a:rPr>
              <a:t>Vocês já ouviram falar de segmentação de imagens?</a:t>
            </a:r>
          </a:p>
          <a:p>
            <a:r>
              <a:rPr lang="pt-BR" dirty="0">
                <a:solidFill>
                  <a:srgbClr val="000000"/>
                </a:solidFill>
                <a:latin typeface="Calibri"/>
                <a:ea typeface="Calibri"/>
                <a:cs typeface="Calibri"/>
              </a:rPr>
              <a:t>A segmentação de imagem é um processo de dividir uma imagem digital em diferentes regiões, com base em características como cor, textura, brilho e bordas. O objetivo é identificar e separar os objetos ou elementos presentes na imagem, para que possam ser analisados e interpretados individualmente. A ideia  é agrupar pixels ou conjuntos de pixels de mesma propriedade, para isso, é necessário que se faça a segmentação adequada para que não haja erro.</a:t>
            </a:r>
          </a:p>
        </p:txBody>
      </p:sp>
      <p:pic>
        <p:nvPicPr>
          <p:cNvPr id="4" name="Imagem 3" descr="Cachorro com a língua de fora&#10;&#10;Descrição gerada automaticamente">
            <a:extLst>
              <a:ext uri="{FF2B5EF4-FFF2-40B4-BE49-F238E27FC236}">
                <a16:creationId xmlns:a16="http://schemas.microsoft.com/office/drawing/2014/main" id="{5EB12B50-EB45-BDF7-2E64-F34CB9C27120}"/>
              </a:ext>
            </a:extLst>
          </p:cNvPr>
          <p:cNvPicPr>
            <a:picLocks noChangeAspect="1"/>
          </p:cNvPicPr>
          <p:nvPr/>
        </p:nvPicPr>
        <p:blipFill>
          <a:blip r:embed="rId3"/>
          <a:stretch>
            <a:fillRect/>
          </a:stretch>
        </p:blipFill>
        <p:spPr>
          <a:xfrm>
            <a:off x="668049" y="4661499"/>
            <a:ext cx="4819278" cy="2077315"/>
          </a:xfrm>
          <a:prstGeom prst="rect">
            <a:avLst/>
          </a:prstGeom>
        </p:spPr>
      </p:pic>
      <p:pic>
        <p:nvPicPr>
          <p:cNvPr id="5" name="Imagem 4" descr="Desenho de um cachorro&#10;&#10;Descrição gerada automaticamente">
            <a:extLst>
              <a:ext uri="{FF2B5EF4-FFF2-40B4-BE49-F238E27FC236}">
                <a16:creationId xmlns:a16="http://schemas.microsoft.com/office/drawing/2014/main" id="{2FB5F640-A89C-B008-E423-8E84A36DE8EF}"/>
              </a:ext>
            </a:extLst>
          </p:cNvPr>
          <p:cNvPicPr>
            <a:picLocks noChangeAspect="1"/>
          </p:cNvPicPr>
          <p:nvPr/>
        </p:nvPicPr>
        <p:blipFill>
          <a:blip r:embed="rId4"/>
          <a:stretch>
            <a:fillRect/>
          </a:stretch>
        </p:blipFill>
        <p:spPr>
          <a:xfrm>
            <a:off x="5966423" y="4605647"/>
            <a:ext cx="5355647" cy="1832758"/>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vert="horz" lIns="91440" tIns="45720" rIns="91440" bIns="45720" rtlCol="0" anchor="t">
            <a:normAutofit/>
          </a:bodyPr>
          <a:lstStyle/>
          <a:p>
            <a:r>
              <a:rPr lang="pt-BR" err="1">
                <a:ea typeface="+mn-lt"/>
                <a:cs typeface="+mn-lt"/>
              </a:rPr>
              <a:t>CNNs</a:t>
            </a:r>
            <a:r>
              <a:rPr lang="pt-BR" dirty="0">
                <a:ea typeface="+mn-lt"/>
                <a:cs typeface="+mn-lt"/>
              </a:rPr>
              <a:t>, incluindo o codificador, tendem a esquecer certas características ao longo das camadas convolucionais.</a:t>
            </a:r>
          </a:p>
          <a:p>
            <a:r>
              <a:rPr lang="pt-BR" dirty="0">
                <a:ea typeface="+mn-lt"/>
                <a:cs typeface="+mn-lt"/>
              </a:rPr>
              <a:t>Para amenizar esse problema, usa-se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a:t>Modulo de predição(en-de)</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vert="horz" lIns="91440" tIns="45720" rIns="91440" bIns="45720" rtlCol="0" anchor="t">
            <a:normAutofit fontScale="70000" lnSpcReduction="20000"/>
          </a:bodyPr>
          <a:lstStyle/>
          <a:p>
            <a:r>
              <a:rPr lang="pt-BR" dirty="0">
                <a:ea typeface="+mn-lt"/>
                <a:cs typeface="+mn-lt"/>
              </a:rPr>
              <a:t>As </a:t>
            </a:r>
            <a:r>
              <a:rPr lang="pt-BR" dirty="0" err="1">
                <a:ea typeface="+mn-lt"/>
                <a:cs typeface="+mn-lt"/>
              </a:rPr>
              <a:t>skip</a:t>
            </a:r>
            <a:r>
              <a:rPr lang="pt-BR" dirty="0">
                <a:ea typeface="+mn-lt"/>
                <a:cs typeface="+mn-lt"/>
              </a:rPr>
              <a:t> connections ajudam a preservar as informações espaciais perdidas na codificação.</a:t>
            </a:r>
          </a:p>
          <a:p>
            <a:pPr lvl="1">
              <a:buFont typeface="Wingdings" panose="05000000000000000000" pitchFamily="2" charset="2"/>
              <a:buChar char="§"/>
            </a:pPr>
            <a:r>
              <a:rPr lang="pt-BR" sz="2800" dirty="0">
                <a:ea typeface="+mn-lt"/>
                <a:cs typeface="+mn-lt"/>
              </a:rPr>
              <a:t>Isso ajuda as camadas decodificadoras a localizar as características com mais precisão.</a:t>
            </a:r>
          </a:p>
          <a:p>
            <a:r>
              <a:rPr lang="pt-BR" dirty="0">
                <a:ea typeface="+mn-lt"/>
                <a:cs typeface="+mn-lt"/>
              </a:rPr>
              <a:t>Cada nível do decodificador concatena os mapas de características locais com características de maior resolução do vindas do codificador através das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ea typeface="+mj-lt"/>
                <a:cs typeface="+mj-lt"/>
              </a:rPr>
              <a:t>Módulo de refinamento residual </a:t>
            </a:r>
            <a:endParaRPr lang="pt-BR" dirty="0"/>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Os módulos de refinamento (</a:t>
            </a:r>
            <a:r>
              <a:rPr lang="pt-BR" dirty="0" err="1">
                <a:ea typeface="+mn-lt"/>
                <a:cs typeface="+mn-lt"/>
              </a:rPr>
              <a:t>RMs</a:t>
            </a:r>
            <a:r>
              <a:rPr lang="pt-BR" dirty="0">
                <a:ea typeface="+mn-lt"/>
                <a:cs typeface="+mn-lt"/>
              </a:rPr>
              <a:t>) ,  são normalmente concebidos como um bloco residual que refina os mapas de segmentação grosseiros </a:t>
            </a:r>
            <a:r>
              <a:rPr lang="pt-BR" dirty="0" err="1">
                <a:ea typeface="+mn-lt"/>
                <a:cs typeface="+mn-lt"/>
              </a:rPr>
              <a:t>Scoarse</a:t>
            </a:r>
            <a:r>
              <a:rPr lang="pt-BR" dirty="0">
                <a:ea typeface="+mn-lt"/>
                <a:cs typeface="+mn-lt"/>
              </a:rPr>
              <a:t> através da aprendizagem dos resíduos </a:t>
            </a:r>
            <a:r>
              <a:rPr lang="pt-BR" dirty="0" err="1">
                <a:ea typeface="+mn-lt"/>
                <a:cs typeface="+mn-lt"/>
              </a:rPr>
              <a:t>Sresidual</a:t>
            </a:r>
            <a:r>
              <a:rPr lang="pt-BR" dirty="0">
                <a:ea typeface="+mn-lt"/>
                <a:cs typeface="+mn-lt"/>
              </a:rPr>
              <a:t> entre </a:t>
            </a:r>
            <a:r>
              <a:rPr lang="pt-BR" dirty="0" err="1">
                <a:ea typeface="+mn-lt"/>
                <a:cs typeface="+mn-lt"/>
              </a:rPr>
              <a:t>osmapas</a:t>
            </a:r>
            <a:r>
              <a:rPr lang="pt-BR" dirty="0">
                <a:ea typeface="+mn-lt"/>
                <a:cs typeface="+mn-lt"/>
              </a:rPr>
              <a:t> grosseiros e o GT, como:</a:t>
            </a:r>
            <a:endParaRPr lang="pt-BR" dirty="0">
              <a:ea typeface="Calibri" panose="020F0502020204030204"/>
              <a:cs typeface="Calibri" panose="020F0502020204030204"/>
            </a:endParaRPr>
          </a:p>
          <a:p>
            <a:pPr marL="0" indent="0">
              <a:buNone/>
            </a:pPr>
            <a:r>
              <a:rPr lang="pt-BR" dirty="0">
                <a:ea typeface="+mn-lt"/>
                <a:cs typeface="+mn-lt"/>
              </a:rPr>
              <a:t>   </a:t>
            </a:r>
            <a:r>
              <a:rPr lang="pt-BR" dirty="0" err="1">
                <a:ea typeface="+mn-lt"/>
                <a:cs typeface="+mn-lt"/>
              </a:rPr>
              <a:t>Sref</a:t>
            </a:r>
            <a:r>
              <a:rPr lang="pt-BR" dirty="0">
                <a:ea typeface="+mn-lt"/>
                <a:cs typeface="+mn-lt"/>
              </a:rPr>
              <a:t>  = </a:t>
            </a:r>
            <a:r>
              <a:rPr lang="pt-BR" dirty="0" err="1">
                <a:ea typeface="+mn-lt"/>
                <a:cs typeface="+mn-lt"/>
              </a:rPr>
              <a:t>Scoarse</a:t>
            </a:r>
            <a:r>
              <a:rPr lang="pt-BR" dirty="0">
                <a:ea typeface="+mn-lt"/>
                <a:cs typeface="+mn-lt"/>
              </a:rPr>
              <a:t> + </a:t>
            </a:r>
            <a:r>
              <a:rPr lang="pt-BR" dirty="0" err="1">
                <a:ea typeface="+mn-lt"/>
                <a:cs typeface="+mn-lt"/>
              </a:rPr>
              <a:t>Sresidual</a:t>
            </a:r>
            <a:r>
              <a:rPr lang="pt-BR" dirty="0">
                <a:ea typeface="+mn-lt"/>
                <a:cs typeface="+mn-lt"/>
              </a:rPr>
              <a:t>.</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4162804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err="1">
                <a:ea typeface="Calibri Light"/>
                <a:cs typeface="Calibri Light"/>
              </a:rPr>
              <a:t>Rrm-lc</a:t>
            </a:r>
            <a:r>
              <a:rPr lang="pt-BR" dirty="0">
                <a:ea typeface="Calibri Light"/>
                <a:cs typeface="Calibri Light"/>
              </a:rPr>
              <a:t> ,</a:t>
            </a:r>
            <a:r>
              <a:rPr lang="pt-BR" dirty="0" err="1">
                <a:ea typeface="Calibri Light"/>
                <a:cs typeface="Calibri Light"/>
              </a:rPr>
              <a:t>rrm-ms</a:t>
            </a:r>
            <a:endParaRPr lang="pt-BR" dirty="0" err="1"/>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825625"/>
            <a:ext cx="6972794" cy="4955000"/>
          </a:xfrm>
        </p:spPr>
        <p:txBody>
          <a:bodyPr vert="horz" lIns="91440" tIns="45720" rIns="91440" bIns="45720" rtlCol="0" anchor="t">
            <a:normAutofit fontScale="92500" lnSpcReduction="20000"/>
          </a:bodyPr>
          <a:lstStyle/>
          <a:p>
            <a:r>
              <a:rPr lang="pt-BR" dirty="0">
                <a:ea typeface="+mn-lt"/>
                <a:cs typeface="+mn-lt"/>
              </a:rPr>
              <a:t>O módulo de refinamento residual baseado no contexto local(RRM LC), foi originalmente concebido para o refinamento de fronteiras. Uma vez que o seu campo </a:t>
            </a:r>
            <a:r>
              <a:rPr lang="pt-BR" err="1">
                <a:ea typeface="+mn-lt"/>
                <a:cs typeface="+mn-lt"/>
              </a:rPr>
              <a:t>recetivo</a:t>
            </a:r>
            <a:r>
              <a:rPr lang="pt-BR" dirty="0">
                <a:ea typeface="+mn-lt"/>
                <a:cs typeface="+mn-lt"/>
              </a:rPr>
              <a:t> é pequeno,  utiliza-se de forma iterativa ou recorrente para refinar mapas de probabilidade de segmentação em </a:t>
            </a:r>
            <a:r>
              <a:rPr lang="pt-BR" err="1">
                <a:ea typeface="+mn-lt"/>
                <a:cs typeface="+mn-lt"/>
              </a:rPr>
              <a:t>diferentesescalas</a:t>
            </a:r>
            <a:r>
              <a:rPr lang="pt-BR" dirty="0">
                <a:ea typeface="+mn-lt"/>
                <a:cs typeface="+mn-lt"/>
              </a:rPr>
              <a:t>.</a:t>
            </a:r>
          </a:p>
          <a:p>
            <a:r>
              <a:rPr lang="pt-BR" dirty="0">
                <a:ea typeface="+mn-lt"/>
                <a:cs typeface="+mn-lt"/>
              </a:rPr>
              <a:t>Para evitar a perda de pormenores causada por operações  de agrupamento, o RRM MS(</a:t>
            </a:r>
            <a:r>
              <a:rPr lang="pt-BR" dirty="0" err="1">
                <a:ea typeface="+mn-lt"/>
                <a:cs typeface="+mn-lt"/>
              </a:rPr>
              <a:t>multi</a:t>
            </a:r>
            <a:r>
              <a:rPr lang="pt-BR" dirty="0">
                <a:ea typeface="+mn-lt"/>
                <a:cs typeface="+mn-lt"/>
              </a:rPr>
              <a:t> escala) utiliza convoluções com diferentes tamanhos de kernel e dilatações para capturar contextos </a:t>
            </a:r>
            <a:r>
              <a:rPr lang="pt-BR" dirty="0" err="1">
                <a:ea typeface="+mn-lt"/>
                <a:cs typeface="+mn-lt"/>
              </a:rPr>
              <a:t>multi-escala</a:t>
            </a:r>
            <a:r>
              <a:rPr lang="pt-BR" dirty="0">
                <a:ea typeface="+mn-lt"/>
                <a:cs typeface="+mn-lt"/>
              </a:rPr>
              <a:t>. No entanto, estes módulos são superficiais e, por conseguinte, difíceis de captar informação de alto nível para refinamento.</a:t>
            </a:r>
            <a:endParaRPr lang="pt-BR" dirty="0"/>
          </a:p>
        </p:txBody>
      </p:sp>
      <p:pic>
        <p:nvPicPr>
          <p:cNvPr id="5" name="Imagem 4" descr="Diagrama&#10;&#10;Descrição gerada automaticamente">
            <a:extLst>
              <a:ext uri="{FF2B5EF4-FFF2-40B4-BE49-F238E27FC236}">
                <a16:creationId xmlns:a16="http://schemas.microsoft.com/office/drawing/2014/main" id="{0F090264-76D1-83C6-E0E5-2A7AC58232B6}"/>
              </a:ext>
            </a:extLst>
          </p:cNvPr>
          <p:cNvPicPr>
            <a:picLocks noChangeAspect="1"/>
          </p:cNvPicPr>
          <p:nvPr/>
        </p:nvPicPr>
        <p:blipFill>
          <a:blip r:embed="rId2"/>
          <a:stretch>
            <a:fillRect/>
          </a:stretch>
        </p:blipFill>
        <p:spPr>
          <a:xfrm>
            <a:off x="53873" y="1872404"/>
            <a:ext cx="1772515" cy="4815320"/>
          </a:xfrm>
          <a:prstGeom prst="rect">
            <a:avLst/>
          </a:prstGeom>
        </p:spPr>
      </p:pic>
      <p:pic>
        <p:nvPicPr>
          <p:cNvPr id="6" name="Imagem 5" descr="Diagrama&#10;&#10;Descrição gerada automaticamente">
            <a:extLst>
              <a:ext uri="{FF2B5EF4-FFF2-40B4-BE49-F238E27FC236}">
                <a16:creationId xmlns:a16="http://schemas.microsoft.com/office/drawing/2014/main" id="{1E9422D0-F84D-7E34-D411-E9E3AA028DFE}"/>
              </a:ext>
            </a:extLst>
          </p:cNvPr>
          <p:cNvPicPr>
            <a:picLocks noChangeAspect="1"/>
          </p:cNvPicPr>
          <p:nvPr/>
        </p:nvPicPr>
        <p:blipFill>
          <a:blip r:embed="rId3"/>
          <a:stretch>
            <a:fillRect/>
          </a:stretch>
        </p:blipFill>
        <p:spPr>
          <a:xfrm>
            <a:off x="1834614" y="1872034"/>
            <a:ext cx="2535629" cy="4905127"/>
          </a:xfrm>
          <a:prstGeom prst="rect">
            <a:avLst/>
          </a:prstGeom>
        </p:spPr>
      </p:pic>
    </p:spTree>
    <p:extLst>
      <p:ext uri="{BB962C8B-B14F-4D97-AF65-F5344CB8AC3E}">
        <p14:creationId xmlns:p14="http://schemas.microsoft.com/office/powerpoint/2010/main" val="1195221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a:xfrm>
            <a:off x="838200" y="83290"/>
            <a:ext cx="10515600" cy="1137672"/>
          </a:xfrm>
        </p:spPr>
        <p:txBody>
          <a:bodyPr/>
          <a:lstStyle/>
          <a:p>
            <a:r>
              <a:rPr lang="pt-BR" dirty="0">
                <a:ea typeface="Calibri Light"/>
                <a:cs typeface="Calibri Light"/>
              </a:rPr>
              <a:t>Nosso </a:t>
            </a:r>
            <a:r>
              <a:rPr lang="pt-BR" dirty="0" err="1">
                <a:ea typeface="Calibri Light"/>
                <a:cs typeface="Calibri Light"/>
              </a:rPr>
              <a:t>Rrm</a:t>
            </a:r>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005226" y="1282831"/>
            <a:ext cx="7359012" cy="5487356"/>
          </a:xfrm>
        </p:spPr>
        <p:txBody>
          <a:bodyPr vert="horz" lIns="91440" tIns="45720" rIns="91440" bIns="45720" rtlCol="0" anchor="t">
            <a:normAutofit fontScale="92500" lnSpcReduction="20000"/>
          </a:bodyPr>
          <a:lstStyle/>
          <a:p>
            <a:r>
              <a:rPr lang="pt-BR">
                <a:ea typeface="+mn-lt"/>
                <a:cs typeface="+mn-lt"/>
              </a:rPr>
              <a:t>O RRM utilizado é uma arquitetura residual, que é </a:t>
            </a:r>
            <a:r>
              <a:rPr lang="pt-BR" dirty="0">
                <a:ea typeface="+mn-lt"/>
                <a:cs typeface="+mn-lt"/>
              </a:rPr>
              <a:t>mais simples do que o módulo de previsão. A arquitetura consiste em uma camada de entrada, um codificador, uma ponte, um descodificador e uma camada de saída. Tanto o codificador quanto o descodificador possuem quatro estágios, onde cada estágio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A fase de ponte também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O codificador utiliza agrupamento máximo não sobreposto para reduzir a amostragem, enquanto o descodificador utiliza interpolação </a:t>
            </a:r>
            <a:r>
              <a:rPr lang="pt-BR" err="1">
                <a:ea typeface="+mn-lt"/>
                <a:cs typeface="+mn-lt"/>
              </a:rPr>
              <a:t>bilinear</a:t>
            </a:r>
            <a:r>
              <a:rPr lang="pt-BR" dirty="0">
                <a:ea typeface="+mn-lt"/>
                <a:cs typeface="+mn-lt"/>
              </a:rPr>
              <a:t> para a </a:t>
            </a:r>
            <a:r>
              <a:rPr lang="pt-BR" err="1">
                <a:ea typeface="+mn-lt"/>
                <a:cs typeface="+mn-lt"/>
              </a:rPr>
              <a:t>sobreamostragem</a:t>
            </a:r>
            <a:r>
              <a:rPr lang="pt-BR" dirty="0">
                <a:ea typeface="+mn-lt"/>
                <a:cs typeface="+mn-lt"/>
              </a:rPr>
              <a:t>. A saída deste módulo RM é utilizada como resultado final da segmentação do </a:t>
            </a:r>
            <a:r>
              <a:rPr lang="pt-BR" dirty="0" err="1">
                <a:ea typeface="+mn-lt"/>
                <a:cs typeface="+mn-lt"/>
              </a:rPr>
              <a:t>BASNet</a:t>
            </a:r>
            <a:r>
              <a:rPr lang="pt-BR" dirty="0">
                <a:ea typeface="+mn-lt"/>
                <a:cs typeface="+mn-lt"/>
              </a:rPr>
              <a:t>.</a:t>
            </a:r>
          </a:p>
        </p:txBody>
      </p:sp>
      <p:pic>
        <p:nvPicPr>
          <p:cNvPr id="4" name="Imagem 3" descr="Diagrama&#10;&#10;Descrição gerada automaticamente">
            <a:extLst>
              <a:ext uri="{FF2B5EF4-FFF2-40B4-BE49-F238E27FC236}">
                <a16:creationId xmlns:a16="http://schemas.microsoft.com/office/drawing/2014/main" id="{41C20550-14BD-8FC9-94C4-30DA83534B09}"/>
              </a:ext>
            </a:extLst>
          </p:cNvPr>
          <p:cNvPicPr>
            <a:picLocks noChangeAspect="1"/>
          </p:cNvPicPr>
          <p:nvPr/>
        </p:nvPicPr>
        <p:blipFill>
          <a:blip r:embed="rId2"/>
          <a:stretch>
            <a:fillRect/>
          </a:stretch>
        </p:blipFill>
        <p:spPr>
          <a:xfrm>
            <a:off x="79106" y="1155613"/>
            <a:ext cx="3897967" cy="5620435"/>
          </a:xfrm>
          <a:prstGeom prst="rect">
            <a:avLst/>
          </a:prstGeom>
        </p:spPr>
      </p:pic>
    </p:spTree>
    <p:extLst>
      <p:ext uri="{BB962C8B-B14F-4D97-AF65-F5344CB8AC3E}">
        <p14:creationId xmlns:p14="http://schemas.microsoft.com/office/powerpoint/2010/main" val="195120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p:txBody>
          <a:bodyPr vert="horz" lIns="91440" tIns="45720" rIns="91440" bIns="45720" rtlCol="0" anchor="t">
            <a:normAutofit/>
          </a:bodyPr>
          <a:lstStyle/>
          <a:p>
            <a:r>
              <a:rPr lang="pt-BR" dirty="0">
                <a:ea typeface="+mn-lt"/>
                <a:cs typeface="+mn-lt"/>
              </a:rPr>
              <a:t>A nossa perda de formação é definida como o somatório de todos os resultados:</a:t>
            </a:r>
          </a:p>
          <a:p>
            <a:r>
              <a:rPr lang="pt-BR" dirty="0">
                <a:ea typeface="+mn-lt"/>
                <a:cs typeface="+mn-lt"/>
              </a:rPr>
              <a:t>Para obter uma segmentação regional de alta qualidade e limites claros, propomos definir (k)como uma perda híbrida:</a:t>
            </a:r>
          </a:p>
          <a:p>
            <a:pPr marL="0" indent="0">
              <a:buNone/>
            </a:pPr>
            <a:r>
              <a:rPr lang="pt-BR" dirty="0">
                <a:ea typeface="+mn-lt"/>
                <a:cs typeface="+mn-lt"/>
              </a:rPr>
              <a:t>A perda BCE é a perda mais utilizada na classificação e segmentação binárias. É definida como:</a:t>
            </a:r>
          </a:p>
          <a:p>
            <a:pPr>
              <a:buNone/>
            </a:pPr>
            <a:r>
              <a:rPr lang="pt-BR" dirty="0">
                <a:ea typeface="+mn-lt"/>
                <a:cs typeface="+mn-lt"/>
              </a:rPr>
              <a:t>onde G(r, c) ∈ {0, 1} é a etiqueta GT do pixel (r, c) e S(r, c) é a probabilidade prevista do objeto segmentado</a:t>
            </a:r>
            <a:endParaRPr lang="pt-BR" dirty="0">
              <a:cs typeface="Calibri"/>
            </a:endParaRPr>
          </a:p>
        </p:txBody>
      </p:sp>
      <p:pic>
        <p:nvPicPr>
          <p:cNvPr id="4" name="Imagem 3">
            <a:extLst>
              <a:ext uri="{FF2B5EF4-FFF2-40B4-BE49-F238E27FC236}">
                <a16:creationId xmlns:a16="http://schemas.microsoft.com/office/drawing/2014/main" id="{283B617F-1163-60E8-1395-A1BEE804261E}"/>
              </a:ext>
            </a:extLst>
          </p:cNvPr>
          <p:cNvPicPr>
            <a:picLocks noChangeAspect="1"/>
          </p:cNvPicPr>
          <p:nvPr/>
        </p:nvPicPr>
        <p:blipFill>
          <a:blip r:embed="rId2"/>
          <a:stretch>
            <a:fillRect/>
          </a:stretch>
        </p:blipFill>
        <p:spPr>
          <a:xfrm>
            <a:off x="3047632" y="2281956"/>
            <a:ext cx="1847850" cy="438150"/>
          </a:xfrm>
          <a:prstGeom prst="rect">
            <a:avLst/>
          </a:prstGeom>
        </p:spPr>
      </p:pic>
      <p:pic>
        <p:nvPicPr>
          <p:cNvPr id="5" name="Imagem 4">
            <a:extLst>
              <a:ext uri="{FF2B5EF4-FFF2-40B4-BE49-F238E27FC236}">
                <a16:creationId xmlns:a16="http://schemas.microsoft.com/office/drawing/2014/main" id="{60D31BB3-4346-115D-C164-86B6F5249DB0}"/>
              </a:ext>
            </a:extLst>
          </p:cNvPr>
          <p:cNvPicPr>
            <a:picLocks noChangeAspect="1"/>
          </p:cNvPicPr>
          <p:nvPr/>
        </p:nvPicPr>
        <p:blipFill>
          <a:blip r:embed="rId3"/>
          <a:stretch>
            <a:fillRect/>
          </a:stretch>
        </p:blipFill>
        <p:spPr>
          <a:xfrm>
            <a:off x="8833895" y="3104185"/>
            <a:ext cx="2819400" cy="495300"/>
          </a:xfrm>
          <a:prstGeom prst="rect">
            <a:avLst/>
          </a:prstGeom>
        </p:spPr>
      </p:pic>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4"/>
          <a:stretch>
            <a:fillRect/>
          </a:stretch>
        </p:blipFill>
        <p:spPr>
          <a:xfrm>
            <a:off x="4725183" y="4082306"/>
            <a:ext cx="5153025" cy="352425"/>
          </a:xfrm>
          <a:prstGeom prst="rect">
            <a:avLst/>
          </a:prstGeom>
        </p:spPr>
      </p:pic>
    </p:spTree>
    <p:extLst>
      <p:ext uri="{BB962C8B-B14F-4D97-AF65-F5344CB8AC3E}">
        <p14:creationId xmlns:p14="http://schemas.microsoft.com/office/powerpoint/2010/main" val="917237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13795" y="1497676"/>
            <a:ext cx="10515600" cy="4428503"/>
          </a:xfrm>
        </p:spPr>
        <p:txBody>
          <a:bodyPr vert="horz" lIns="91440" tIns="45720" rIns="91440" bIns="45720" rtlCol="0" anchor="t">
            <a:normAutofit/>
          </a:bodyPr>
          <a:lstStyle/>
          <a:p>
            <a:r>
              <a:rPr lang="pt-BR">
                <a:ea typeface="+mn-lt"/>
                <a:cs typeface="+mn-lt"/>
              </a:rPr>
              <a:t>O SSIM  foi originalmente concebido para a avaliação da </a:t>
            </a:r>
            <a:r>
              <a:rPr lang="pt-BR" dirty="0">
                <a:ea typeface="+mn-lt"/>
                <a:cs typeface="+mn-lt"/>
              </a:rPr>
              <a:t>imagem. Capta a informação estrutural de uma imagem. Por isso, integrámo-lo na nossa perda de treino para aprender a informação estrutural do GT. Seja x = {</a:t>
            </a:r>
            <a:r>
              <a:rPr lang="pt-BR" err="1">
                <a:ea typeface="+mn-lt"/>
                <a:cs typeface="+mn-lt"/>
              </a:rPr>
              <a:t>xj</a:t>
            </a:r>
            <a:r>
              <a:rPr lang="pt-BR" dirty="0">
                <a:ea typeface="+mn-lt"/>
                <a:cs typeface="+mn-lt"/>
              </a:rPr>
              <a:t> : j =1, ..., N2} e y = {</a:t>
            </a:r>
            <a:r>
              <a:rPr lang="pt-BR" err="1">
                <a:ea typeface="+mn-lt"/>
                <a:cs typeface="+mn-lt"/>
              </a:rPr>
              <a:t>yj</a:t>
            </a:r>
            <a:r>
              <a:rPr lang="pt-BR" dirty="0">
                <a:ea typeface="+mn-lt"/>
                <a:cs typeface="+mn-lt"/>
              </a:rPr>
              <a:t> : j = 1, ..., N2} sejam os valores dos </a:t>
            </a:r>
            <a:r>
              <a:rPr lang="pt-BR" err="1">
                <a:ea typeface="+mn-lt"/>
                <a:cs typeface="+mn-lt"/>
              </a:rPr>
              <a:t>pixéis</a:t>
            </a:r>
            <a:r>
              <a:rPr lang="pt-BR" dirty="0">
                <a:ea typeface="+mn-lt"/>
                <a:cs typeface="+mn-lt"/>
              </a:rPr>
              <a:t> de duas manchas correspondentes (tamanho: N × N) recortadas do mapa de probabilidade prevista S e a máscara binária GT </a:t>
            </a:r>
            <a:r>
              <a:rPr lang="pt-BR" err="1">
                <a:ea typeface="+mn-lt"/>
                <a:cs typeface="+mn-lt"/>
              </a:rPr>
              <a:t>G,respetivamente</a:t>
            </a:r>
            <a:r>
              <a:rPr lang="pt-BR" dirty="0">
                <a:ea typeface="+mn-lt"/>
                <a:cs typeface="+mn-lt"/>
              </a:rPr>
              <a:t>. O SSIM de x e y é definido como:</a:t>
            </a:r>
          </a:p>
          <a:p>
            <a:pPr marL="0" indent="0">
              <a:buNone/>
            </a:pPr>
            <a:r>
              <a:rPr lang="pt-BR" dirty="0">
                <a:cs typeface="Calibri"/>
              </a:rPr>
              <a:t>                                                            </a:t>
            </a:r>
            <a:r>
              <a:rPr lang="pt-BR" dirty="0">
                <a:ea typeface="+mn-lt"/>
                <a:cs typeface="+mn-lt"/>
              </a:rPr>
              <a:t>em que µx, µy e </a:t>
            </a:r>
            <a:r>
              <a:rPr lang="pt-BR" dirty="0" err="1">
                <a:ea typeface="+mn-lt"/>
                <a:cs typeface="+mn-lt"/>
              </a:rPr>
              <a:t>σx</a:t>
            </a:r>
            <a:r>
              <a:rPr lang="pt-BR" dirty="0">
                <a:ea typeface="+mn-lt"/>
                <a:cs typeface="+mn-lt"/>
              </a:rPr>
              <a:t>, </a:t>
            </a:r>
            <a:r>
              <a:rPr lang="pt-BR" dirty="0" err="1">
                <a:ea typeface="+mn-lt"/>
                <a:cs typeface="+mn-lt"/>
              </a:rPr>
              <a:t>σy</a:t>
            </a:r>
            <a:r>
              <a:rPr lang="pt-BR" dirty="0">
                <a:ea typeface="+mn-lt"/>
                <a:cs typeface="+mn-lt"/>
              </a:rPr>
              <a:t> são a média e os desvios-padrão de x e y, respetivamente, </a:t>
            </a:r>
            <a:r>
              <a:rPr lang="pt-BR" dirty="0" err="1">
                <a:ea typeface="+mn-lt"/>
                <a:cs typeface="+mn-lt"/>
              </a:rPr>
              <a:t>σxy</a:t>
            </a:r>
            <a:r>
              <a:rPr lang="pt-BR" dirty="0">
                <a:ea typeface="+mn-lt"/>
                <a:cs typeface="+mn-lt"/>
              </a:rPr>
              <a:t> é a covariância, C1 = 0,012e C2 = 0,032 são utilizados para evitar a divisão por 0.</a:t>
            </a:r>
            <a:endParaRPr lang="pt-BR" dirty="0">
              <a:cs typeface="Calibri" panose="020F0502020204030204"/>
            </a:endParaRPr>
          </a:p>
          <a:p>
            <a:pPr marL="0" indent="0">
              <a:buNone/>
            </a:pPr>
            <a:endParaRPr lang="pt-BR" dirty="0">
              <a:ea typeface="+mn-lt"/>
              <a:cs typeface="+mn-lt"/>
            </a:endParaRPr>
          </a:p>
        </p:txBody>
      </p:sp>
      <p:pic>
        <p:nvPicPr>
          <p:cNvPr id="10" name="Imagem 9" descr="Uma imagem contendo objeto, relógio&#10;&#10;Descrição gerada automaticamente">
            <a:extLst>
              <a:ext uri="{FF2B5EF4-FFF2-40B4-BE49-F238E27FC236}">
                <a16:creationId xmlns:a16="http://schemas.microsoft.com/office/drawing/2014/main" id="{D074E305-BA24-B101-41E9-DFD8A827DAB8}"/>
              </a:ext>
            </a:extLst>
          </p:cNvPr>
          <p:cNvPicPr>
            <a:picLocks noChangeAspect="1"/>
          </p:cNvPicPr>
          <p:nvPr/>
        </p:nvPicPr>
        <p:blipFill>
          <a:blip r:embed="rId2"/>
          <a:stretch>
            <a:fillRect/>
          </a:stretch>
        </p:blipFill>
        <p:spPr>
          <a:xfrm>
            <a:off x="704656" y="4298730"/>
            <a:ext cx="4237179" cy="484570"/>
          </a:xfrm>
          <a:prstGeom prst="rect">
            <a:avLst/>
          </a:prstGeom>
        </p:spPr>
      </p:pic>
    </p:spTree>
    <p:extLst>
      <p:ext uri="{BB962C8B-B14F-4D97-AF65-F5344CB8AC3E}">
        <p14:creationId xmlns:p14="http://schemas.microsoft.com/office/powerpoint/2010/main" val="2767947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92E8-0AAF-DC91-345A-5CD853E43F52}"/>
              </a:ext>
            </a:extLst>
          </p:cNvPr>
          <p:cNvSpPr>
            <a:spLocks noGrp="1"/>
          </p:cNvSpPr>
          <p:nvPr>
            <p:ph type="title"/>
          </p:nvPr>
        </p:nvSpPr>
        <p:spPr/>
        <p:txBody>
          <a:bodyPr/>
          <a:lstStyle/>
          <a:p>
            <a:r>
              <a:rPr lang="pt-BR" dirty="0">
                <a:cs typeface="Calibri Light"/>
              </a:rPr>
              <a:t>Perda híbrida</a:t>
            </a:r>
            <a:endParaRPr lang="pt-BR" dirty="0"/>
          </a:p>
        </p:txBody>
      </p:sp>
      <p:sp>
        <p:nvSpPr>
          <p:cNvPr id="3" name="Espaço Reservado para Conteúdo 2">
            <a:extLst>
              <a:ext uri="{FF2B5EF4-FFF2-40B4-BE49-F238E27FC236}">
                <a16:creationId xmlns:a16="http://schemas.microsoft.com/office/drawing/2014/main" id="{758587E9-0C04-B5B3-5D39-1A918852DFB6}"/>
              </a:ext>
            </a:extLst>
          </p:cNvPr>
          <p:cNvSpPr>
            <a:spLocks noGrp="1"/>
          </p:cNvSpPr>
          <p:nvPr>
            <p:ph idx="1"/>
          </p:nvPr>
        </p:nvSpPr>
        <p:spPr>
          <a:xfrm>
            <a:off x="47264" y="1825625"/>
            <a:ext cx="12107118" cy="4930072"/>
          </a:xfrm>
        </p:spPr>
        <p:txBody>
          <a:bodyPr vert="horz" lIns="91440" tIns="45720" rIns="91440" bIns="45720" rtlCol="0" anchor="t">
            <a:normAutofit/>
          </a:bodyPr>
          <a:lstStyle/>
          <a:p>
            <a:r>
              <a:rPr lang="pt-BR" dirty="0">
                <a:ea typeface="+mn-lt"/>
                <a:cs typeface="+mn-lt"/>
              </a:rPr>
              <a:t>O </a:t>
            </a:r>
            <a:r>
              <a:rPr lang="pt-BR" dirty="0" err="1">
                <a:ea typeface="+mn-lt"/>
                <a:cs typeface="+mn-lt"/>
              </a:rPr>
              <a:t>IoU</a:t>
            </a:r>
            <a:r>
              <a:rPr lang="pt-BR" dirty="0">
                <a:ea typeface="+mn-lt"/>
                <a:cs typeface="+mn-lt"/>
              </a:rPr>
              <a:t> foi originalmente proposto para medir a semelhança entre dois conjuntos e tornou-se uma medida de avaliação padrão para a deteção e segmentação de </a:t>
            </a:r>
            <a:r>
              <a:rPr lang="pt-BR" dirty="0" err="1">
                <a:ea typeface="+mn-lt"/>
                <a:cs typeface="+mn-lt"/>
              </a:rPr>
              <a:t>objectos</a:t>
            </a:r>
            <a:r>
              <a:rPr lang="pt-BR" dirty="0">
                <a:ea typeface="+mn-lt"/>
                <a:cs typeface="+mn-lt"/>
              </a:rPr>
              <a:t>. Recentemente, tem sido utilizado como uma perda de treino . E definido como :</a:t>
            </a:r>
            <a:endParaRPr lang="pt-BR" dirty="0">
              <a:ea typeface="Calibri" panose="020F0502020204030204"/>
              <a:cs typeface="Calibri" panose="020F0502020204030204"/>
            </a:endParaRPr>
          </a:p>
        </p:txBody>
      </p:sp>
      <p:pic>
        <p:nvPicPr>
          <p:cNvPr id="4" name="Imagem 3" descr="Texto&#10;&#10;Descrição gerada automaticamente">
            <a:extLst>
              <a:ext uri="{FF2B5EF4-FFF2-40B4-BE49-F238E27FC236}">
                <a16:creationId xmlns:a16="http://schemas.microsoft.com/office/drawing/2014/main" id="{DB02A776-22A5-BA14-174C-F617ADEDAE76}"/>
              </a:ext>
            </a:extLst>
          </p:cNvPr>
          <p:cNvPicPr>
            <a:picLocks noChangeAspect="1"/>
          </p:cNvPicPr>
          <p:nvPr/>
        </p:nvPicPr>
        <p:blipFill>
          <a:blip r:embed="rId2"/>
          <a:stretch>
            <a:fillRect/>
          </a:stretch>
        </p:blipFill>
        <p:spPr>
          <a:xfrm>
            <a:off x="405355" y="3363229"/>
            <a:ext cx="4610100" cy="1038225"/>
          </a:xfrm>
          <a:prstGeom prst="rect">
            <a:avLst/>
          </a:prstGeom>
        </p:spPr>
      </p:pic>
    </p:spTree>
    <p:extLst>
      <p:ext uri="{BB962C8B-B14F-4D97-AF65-F5344CB8AC3E}">
        <p14:creationId xmlns:p14="http://schemas.microsoft.com/office/powerpoint/2010/main" val="562219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FE525B2-E692-3D04-FFBC-0E1F4F27D7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Comparação das perdas</a:t>
            </a:r>
          </a:p>
        </p:txBody>
      </p:sp>
      <p:pic>
        <p:nvPicPr>
          <p:cNvPr id="4" name="Espaço Reservado para Conteúdo 3" descr="Uma imagem contendo Aplicativo&#10;&#10;Descrição gerada automaticamente">
            <a:extLst>
              <a:ext uri="{FF2B5EF4-FFF2-40B4-BE49-F238E27FC236}">
                <a16:creationId xmlns:a16="http://schemas.microsoft.com/office/drawing/2014/main" id="{50CF2256-AB54-DDC1-0E77-44BC642B532D}"/>
              </a:ext>
            </a:extLst>
          </p:cNvPr>
          <p:cNvPicPr>
            <a:picLocks noGrp="1" noChangeAspect="1"/>
          </p:cNvPicPr>
          <p:nvPr>
            <p:ph idx="1"/>
          </p:nvPr>
        </p:nvPicPr>
        <p:blipFill>
          <a:blip r:embed="rId2"/>
          <a:stretch>
            <a:fillRect/>
          </a:stretch>
        </p:blipFill>
        <p:spPr>
          <a:xfrm>
            <a:off x="4035087" y="4221"/>
            <a:ext cx="8160429" cy="6859203"/>
          </a:xfrm>
          <a:prstGeom prst="rect">
            <a:avLst/>
          </a:prstGeom>
        </p:spPr>
      </p:pic>
    </p:spTree>
    <p:extLst>
      <p:ext uri="{BB962C8B-B14F-4D97-AF65-F5344CB8AC3E}">
        <p14:creationId xmlns:p14="http://schemas.microsoft.com/office/powerpoint/2010/main" val="224619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a:cs typeface="Calibri Light"/>
              </a:rPr>
              <a:t>Introdução</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4667033"/>
          </a:xfrm>
        </p:spPr>
        <p:txBody>
          <a:bodyPr vert="horz" lIns="91440" tIns="45720" rIns="91440" bIns="45720" rtlCol="0" anchor="t">
            <a:normAutofit/>
          </a:bodyPr>
          <a:lstStyle/>
          <a:p>
            <a:pPr marL="0" indent="0">
              <a:buNone/>
            </a:pPr>
            <a:r>
              <a:rPr lang="pt-BR" dirty="0">
                <a:cs typeface="Calibri" panose="020F0502020204030204"/>
              </a:rPr>
              <a:t>Existem três tipos de segmentação:</a:t>
            </a:r>
          </a:p>
          <a:p>
            <a:r>
              <a:rPr lang="pt-BR" dirty="0"/>
              <a:t>Segmentação semântica: detecta pixels da mesma classe (e.g., pessoas).</a:t>
            </a:r>
            <a:endParaRPr lang="pt-BR">
              <a:cs typeface="Calibri"/>
            </a:endParaRPr>
          </a:p>
          <a:p>
            <a:r>
              <a:rPr lang="pt-BR" dirty="0"/>
              <a:t>Segmentação por instância: detecta pixels de diferentes instâncias de uma classe (e.g., diferentes pessoas).</a:t>
            </a:r>
          </a:p>
          <a:p>
            <a:r>
              <a:rPr lang="pt-BR" dirty="0"/>
              <a:t>Segmentação panóptica: combina as duas anteriores.</a:t>
            </a:r>
          </a:p>
          <a:p>
            <a:pPr marL="0" indent="0">
              <a:buNone/>
            </a:pPr>
            <a:endParaRPr lang="pt-BR" dirty="0">
              <a:cs typeface="Calibri" panose="020F0502020204030204"/>
            </a:endParaRP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021C2-DE8C-F2F7-A660-11BCB559F889}"/>
              </a:ext>
            </a:extLst>
          </p:cNvPr>
          <p:cNvSpPr>
            <a:spLocks noGrp="1"/>
          </p:cNvSpPr>
          <p:nvPr>
            <p:ph type="title"/>
          </p:nvPr>
        </p:nvSpPr>
        <p:spPr/>
        <p:txBody>
          <a:bodyPr/>
          <a:lstStyle/>
          <a:p>
            <a:r>
              <a:rPr lang="pt-BR" dirty="0">
                <a:ea typeface="Calibri Light"/>
                <a:cs typeface="Calibri Light"/>
              </a:rPr>
              <a:t>Tipos de objetos:</a:t>
            </a:r>
            <a:endParaRPr lang="pt-BR" dirty="0"/>
          </a:p>
        </p:txBody>
      </p:sp>
      <p:sp>
        <p:nvSpPr>
          <p:cNvPr id="3" name="Espaço Reservado para Conteúdo 2">
            <a:extLst>
              <a:ext uri="{FF2B5EF4-FFF2-40B4-BE49-F238E27FC236}">
                <a16:creationId xmlns:a16="http://schemas.microsoft.com/office/drawing/2014/main" id="{CBEE2B37-045C-FC6E-3EA3-7FD4D8AE475D}"/>
              </a:ext>
            </a:extLst>
          </p:cNvPr>
          <p:cNvSpPr>
            <a:spLocks noGrp="1"/>
          </p:cNvSpPr>
          <p:nvPr>
            <p:ph idx="1"/>
          </p:nvPr>
        </p:nvSpPr>
        <p:spPr>
          <a:xfrm>
            <a:off x="3249460" y="1710804"/>
            <a:ext cx="8866340" cy="5019391"/>
          </a:xfrm>
        </p:spPr>
        <p:txBody>
          <a:bodyPr vert="horz" lIns="91440" tIns="45720" rIns="91440" bIns="45720" rtlCol="0" anchor="t">
            <a:normAutofit fontScale="77500" lnSpcReduction="20000"/>
          </a:bodyPr>
          <a:lstStyle/>
          <a:p>
            <a:pPr marL="0" indent="0">
              <a:buNone/>
            </a:pPr>
            <a:r>
              <a:rPr lang="pt-BR" sz="2500" dirty="0">
                <a:ea typeface="+mn-lt"/>
                <a:cs typeface="+mn-lt"/>
              </a:rPr>
              <a:t>Existem duas tarefas principais de segmentação de imagens de classe binária inversa:</a:t>
            </a:r>
          </a:p>
          <a:p>
            <a:pPr marL="0" indent="0">
              <a:buNone/>
            </a:pPr>
            <a:r>
              <a:rPr lang="pt-BR" sz="2500" dirty="0">
                <a:ea typeface="+mn-lt"/>
                <a:cs typeface="+mn-lt"/>
              </a:rPr>
              <a:t>1. Segmentação de Objetos Salientes:</a:t>
            </a:r>
          </a:p>
          <a:p>
            <a:r>
              <a:rPr lang="pt-BR" sz="2500" dirty="0">
                <a:ea typeface="+mn-lt"/>
                <a:cs typeface="+mn-lt"/>
              </a:rPr>
              <a:t>Uma tarefa popular em visão computacional.</a:t>
            </a:r>
          </a:p>
          <a:p>
            <a:r>
              <a:rPr lang="pt-BR" sz="2500" dirty="0">
                <a:ea typeface="+mn-lt"/>
                <a:cs typeface="+mn-lt"/>
              </a:rPr>
              <a:t>Objetivo: segmentar regiões salientes em relação ao fundo.</a:t>
            </a:r>
          </a:p>
          <a:p>
            <a:r>
              <a:rPr lang="pt-BR" sz="2500" dirty="0">
                <a:ea typeface="+mn-lt"/>
                <a:cs typeface="+mn-lt"/>
              </a:rPr>
              <a:t>Alvos: geralmente alto contraste em relação ao fundo.</a:t>
            </a:r>
          </a:p>
          <a:p>
            <a:pPr marL="0" indent="0">
              <a:buNone/>
            </a:pPr>
            <a:r>
              <a:rPr lang="pt-BR" sz="2500" dirty="0">
                <a:ea typeface="+mn-lt"/>
                <a:cs typeface="+mn-lt"/>
              </a:rPr>
              <a:t>2. Segmentação de Objetos Camuflados:</a:t>
            </a:r>
          </a:p>
          <a:p>
            <a:r>
              <a:rPr lang="pt-BR" sz="2500" dirty="0">
                <a:ea typeface="+mn-lt"/>
                <a:cs typeface="+mn-lt"/>
              </a:rPr>
              <a:t>Uma tarefa mais difícil.</a:t>
            </a:r>
          </a:p>
          <a:p>
            <a:r>
              <a:rPr lang="pt-BR" sz="2500" dirty="0">
                <a:ea typeface="+mn-lt"/>
                <a:cs typeface="+mn-lt"/>
              </a:rPr>
              <a:t>Objetos camuflados: aparência semelhante ao fundo.</a:t>
            </a:r>
          </a:p>
          <a:p>
            <a:pPr marL="0" indent="0">
              <a:buNone/>
            </a:pPr>
            <a:r>
              <a:rPr lang="pt-BR" sz="2500" dirty="0">
                <a:ea typeface="+mn-lt"/>
                <a:cs typeface="+mn-lt"/>
              </a:rPr>
              <a:t>Desafios:</a:t>
            </a:r>
          </a:p>
          <a:p>
            <a:r>
              <a:rPr lang="pt-BR" sz="2500" dirty="0">
                <a:ea typeface="+mn-lt"/>
                <a:cs typeface="+mn-lt"/>
              </a:rPr>
              <a:t>Percepção e segmentação difíceis.</a:t>
            </a:r>
          </a:p>
          <a:p>
            <a:r>
              <a:rPr lang="pt-BR" sz="2500" dirty="0">
                <a:ea typeface="+mn-lt"/>
                <a:cs typeface="+mn-lt"/>
              </a:rPr>
              <a:t>Estruturas e limites complexos.</a:t>
            </a:r>
          </a:p>
          <a:p>
            <a:pPr marL="0" indent="0">
              <a:buNone/>
            </a:pPr>
            <a:r>
              <a:rPr lang="pt-BR" sz="2500" dirty="0">
                <a:ea typeface="+mn-lt"/>
                <a:cs typeface="+mn-lt"/>
              </a:rPr>
              <a:t>Diferenças:</a:t>
            </a:r>
          </a:p>
          <a:p>
            <a:r>
              <a:rPr lang="pt-BR" sz="2500" dirty="0">
                <a:ea typeface="+mn-lt"/>
                <a:cs typeface="+mn-lt"/>
              </a:rPr>
              <a:t>Contraste entre objeto e fundo.</a:t>
            </a:r>
          </a:p>
          <a:p>
            <a:r>
              <a:rPr lang="pt-BR" sz="2500" dirty="0">
                <a:ea typeface="+mn-lt"/>
                <a:cs typeface="+mn-lt"/>
              </a:rPr>
              <a:t>Dificuldade de percepção e segmentação.</a:t>
            </a:r>
          </a:p>
          <a:p>
            <a:r>
              <a:rPr lang="pt-BR" sz="2500" dirty="0">
                <a:ea typeface="+mn-lt"/>
                <a:cs typeface="+mn-lt"/>
              </a:rPr>
              <a:t>Complexidade estrutural e de limites. </a:t>
            </a:r>
          </a:p>
          <a:p>
            <a:endParaRPr lang="pt-BR" sz="2500" dirty="0">
              <a:ea typeface="+mn-lt"/>
              <a:cs typeface="+mn-lt"/>
            </a:endParaRPr>
          </a:p>
        </p:txBody>
      </p:sp>
      <p:pic>
        <p:nvPicPr>
          <p:cNvPr id="4" name="Imagem 3" descr="Teste máximo para detalhistas: encontre os objetos escondidos - Pensar  Cursos">
            <a:extLst>
              <a:ext uri="{FF2B5EF4-FFF2-40B4-BE49-F238E27FC236}">
                <a16:creationId xmlns:a16="http://schemas.microsoft.com/office/drawing/2014/main" id="{5692FE83-BD97-FEEB-364D-43138DA93DB8}"/>
              </a:ext>
            </a:extLst>
          </p:cNvPr>
          <p:cNvPicPr>
            <a:picLocks noChangeAspect="1"/>
          </p:cNvPicPr>
          <p:nvPr/>
        </p:nvPicPr>
        <p:blipFill>
          <a:blip r:embed="rId2"/>
          <a:stretch>
            <a:fillRect/>
          </a:stretch>
        </p:blipFill>
        <p:spPr>
          <a:xfrm>
            <a:off x="44754" y="1633929"/>
            <a:ext cx="3073313" cy="2483675"/>
          </a:xfrm>
          <a:prstGeom prst="rect">
            <a:avLst/>
          </a:prstGeom>
        </p:spPr>
      </p:pic>
      <p:pic>
        <p:nvPicPr>
          <p:cNvPr id="5" name="Imagem 4" descr="Menina na natureza, objetos e animais escondidos, ilustração vetorial de  jogos educativos para crianças | Vetor Premium">
            <a:extLst>
              <a:ext uri="{FF2B5EF4-FFF2-40B4-BE49-F238E27FC236}">
                <a16:creationId xmlns:a16="http://schemas.microsoft.com/office/drawing/2014/main" id="{18BBD840-999A-6AB4-B442-8897B8E4E0EC}"/>
              </a:ext>
            </a:extLst>
          </p:cNvPr>
          <p:cNvPicPr>
            <a:picLocks noChangeAspect="1"/>
          </p:cNvPicPr>
          <p:nvPr/>
        </p:nvPicPr>
        <p:blipFill>
          <a:blip r:embed="rId3"/>
          <a:stretch>
            <a:fillRect/>
          </a:stretch>
        </p:blipFill>
        <p:spPr>
          <a:xfrm>
            <a:off x="40906" y="4221729"/>
            <a:ext cx="3081011" cy="2600325"/>
          </a:xfrm>
          <a:prstGeom prst="rect">
            <a:avLst/>
          </a:prstGeom>
        </p:spPr>
      </p:pic>
    </p:spTree>
    <p:extLst>
      <p:ext uri="{BB962C8B-B14F-4D97-AF65-F5344CB8AC3E}">
        <p14:creationId xmlns:p14="http://schemas.microsoft.com/office/powerpoint/2010/main" val="2551709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64767-851B-7E03-DD00-761FF3DCB446}"/>
              </a:ext>
            </a:extLst>
          </p:cNvPr>
          <p:cNvSpPr>
            <a:spLocks noGrp="1"/>
          </p:cNvSpPr>
          <p:nvPr>
            <p:ph type="title"/>
          </p:nvPr>
        </p:nvSpPr>
        <p:spPr/>
        <p:txBody>
          <a:bodyPr/>
          <a:lstStyle/>
          <a:p>
            <a:r>
              <a:rPr lang="pt-BR" dirty="0">
                <a:ea typeface="Calibri Light"/>
                <a:cs typeface="Calibri Light"/>
              </a:rPr>
              <a:t>Métricas  usadas</a:t>
            </a:r>
            <a:endParaRPr lang="pt-BR" dirty="0"/>
          </a:p>
        </p:txBody>
      </p:sp>
      <p:sp>
        <p:nvSpPr>
          <p:cNvPr id="3" name="Espaço Reservado para Conteúdo 2">
            <a:extLst>
              <a:ext uri="{FF2B5EF4-FFF2-40B4-BE49-F238E27FC236}">
                <a16:creationId xmlns:a16="http://schemas.microsoft.com/office/drawing/2014/main" id="{D49A202A-C43F-C562-4E26-A7C5B472C4C5}"/>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pt-BR" dirty="0">
                <a:ea typeface="+mn-lt"/>
                <a:cs typeface="+mn-lt"/>
              </a:rPr>
              <a:t>São utilizadas cinco medidas para avaliar o desempenho do modelo proposto:</a:t>
            </a:r>
            <a:endParaRPr lang="pt-BR" dirty="0"/>
          </a:p>
          <a:p>
            <a:pPr marL="0" indent="0">
              <a:buNone/>
            </a:pPr>
            <a:r>
              <a:rPr lang="pt-BR" dirty="0">
                <a:ea typeface="+mn-lt"/>
                <a:cs typeface="+mn-lt"/>
              </a:rPr>
              <a:t> (1) Medida F ponderada F wβ  fornece uma avaliação abrangente e equilibrada da precisão e na recuperação, o que permite tirar melhor partido da interpolação, dependência e igualdade de importância.</a:t>
            </a:r>
          </a:p>
          <a:p>
            <a:pPr marL="0" indent="0">
              <a:buNone/>
            </a:pPr>
            <a:r>
              <a:rPr lang="pt-BR" dirty="0">
                <a:ea typeface="+mn-lt"/>
                <a:cs typeface="+mn-lt"/>
              </a:rPr>
              <a:t> (2) Limite de relaxamento Medida F bβ é adoptada para avaliar quantitativamente </a:t>
            </a:r>
            <a:r>
              <a:rPr lang="pt-BR" err="1">
                <a:ea typeface="+mn-lt"/>
                <a:cs typeface="+mn-lt"/>
              </a:rPr>
              <a:t>aqualidade</a:t>
            </a:r>
            <a:r>
              <a:rPr lang="pt-BR" dirty="0">
                <a:ea typeface="+mn-lt"/>
                <a:cs typeface="+mn-lt"/>
              </a:rPr>
              <a:t> dos limites dos mapas previstos.</a:t>
            </a:r>
          </a:p>
          <a:p>
            <a:pPr marL="0" indent="0">
              <a:buNone/>
            </a:pPr>
            <a:r>
              <a:rPr lang="pt-BR" dirty="0">
                <a:ea typeface="+mn-lt"/>
                <a:cs typeface="+mn-lt"/>
              </a:rPr>
              <a:t> (3) O erro médio </a:t>
            </a:r>
            <a:r>
              <a:rPr lang="pt-BR" err="1">
                <a:ea typeface="+mn-lt"/>
                <a:cs typeface="+mn-lt"/>
              </a:rPr>
              <a:t>absolutoM</a:t>
            </a:r>
            <a:r>
              <a:rPr lang="pt-BR" dirty="0">
                <a:ea typeface="+mn-lt"/>
                <a:cs typeface="+mn-lt"/>
              </a:rPr>
              <a:t> </a:t>
            </a:r>
            <a:r>
              <a:rPr lang="pt-BR" err="1">
                <a:ea typeface="+mn-lt"/>
                <a:cs typeface="+mn-lt"/>
              </a:rPr>
              <a:t>reflecte</a:t>
            </a:r>
            <a:r>
              <a:rPr lang="pt-BR" dirty="0">
                <a:ea typeface="+mn-lt"/>
                <a:cs typeface="+mn-lt"/>
              </a:rPr>
              <a:t> a diferença média por pixel entre o mapa de probabilidade e o GT.</a:t>
            </a:r>
          </a:p>
          <a:p>
            <a:pPr marL="0" indent="0">
              <a:buNone/>
            </a:pPr>
            <a:r>
              <a:rPr lang="pt-BR" dirty="0">
                <a:ea typeface="+mn-lt"/>
                <a:cs typeface="+mn-lt"/>
              </a:rPr>
              <a:t>(4) A medida estrutural média estrutural média Sα [22] quantifica a semelhança estrutural entre o mapa de probabilidade previsto e a máscara GT.</a:t>
            </a:r>
          </a:p>
          <a:p>
            <a:pPr marL="0" indent="0">
              <a:buNone/>
            </a:pPr>
            <a:r>
              <a:rPr lang="pt-BR" dirty="0">
                <a:ea typeface="+mn-lt"/>
                <a:cs typeface="+mn-lt"/>
              </a:rPr>
              <a:t>(5) Medida média de alinhamento melhorado </a:t>
            </a:r>
            <a:r>
              <a:rPr lang="pt-BR" dirty="0" err="1">
                <a:ea typeface="+mn-lt"/>
                <a:cs typeface="+mn-lt"/>
              </a:rPr>
              <a:t>Emφ</a:t>
            </a:r>
            <a:r>
              <a:rPr lang="pt-BR" dirty="0">
                <a:ea typeface="+mn-lt"/>
                <a:cs typeface="+mn-lt"/>
              </a:rPr>
              <a:t> considera a semelhança global e local </a:t>
            </a:r>
            <a:endParaRPr lang="pt-BR">
              <a:ea typeface="Calibri"/>
              <a:cs typeface="Calibri" panose="020F0502020204030204"/>
            </a:endParaRPr>
          </a:p>
        </p:txBody>
      </p:sp>
    </p:spTree>
    <p:extLst>
      <p:ext uri="{BB962C8B-B14F-4D97-AF65-F5344CB8AC3E}">
        <p14:creationId xmlns:p14="http://schemas.microsoft.com/office/powerpoint/2010/main" val="939831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kern="1200" dirty="0" err="1">
                <a:latin typeface="+mj-lt"/>
                <a:ea typeface="+mj-ea"/>
                <a:cs typeface="+mj-cs"/>
              </a:rPr>
              <a:t>salientes</a:t>
            </a:r>
            <a:endParaRPr lang="en-US" sz="2500" kern="1200" dirty="0" err="1">
              <a:latin typeface="+mj-lt"/>
              <a:ea typeface="Calibri Light"/>
              <a:cs typeface="Calibri Light"/>
            </a:endParaRPr>
          </a:p>
        </p:txBody>
      </p:sp>
      <p:pic>
        <p:nvPicPr>
          <p:cNvPr id="10" name="Espaço Reservado para Conteúdo 9" descr="Tabela&#10;&#10;Descrição gerada automaticamente">
            <a:extLst>
              <a:ext uri="{FF2B5EF4-FFF2-40B4-BE49-F238E27FC236}">
                <a16:creationId xmlns:a16="http://schemas.microsoft.com/office/drawing/2014/main" id="{3B42890E-2489-F2D5-2254-34EDF1421151}"/>
              </a:ext>
            </a:extLst>
          </p:cNvPr>
          <p:cNvPicPr>
            <a:picLocks noGrp="1" noChangeAspect="1"/>
          </p:cNvPicPr>
          <p:nvPr>
            <p:ph idx="1"/>
          </p:nvPr>
        </p:nvPicPr>
        <p:blipFill>
          <a:blip r:embed="rId2"/>
          <a:stretch>
            <a:fillRect/>
          </a:stretch>
        </p:blipFill>
        <p:spPr>
          <a:xfrm>
            <a:off x="-1462" y="1621176"/>
            <a:ext cx="12194924" cy="5269527"/>
          </a:xfrm>
          <a:prstGeom prst="rect">
            <a:avLst/>
          </a:prstGeom>
        </p:spPr>
      </p:pic>
    </p:spTree>
    <p:extLst>
      <p:ext uri="{BB962C8B-B14F-4D97-AF65-F5344CB8AC3E}">
        <p14:creationId xmlns:p14="http://schemas.microsoft.com/office/powerpoint/2010/main" val="268067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salientes</a:t>
            </a:r>
            <a:endParaRPr lang="en-US" sz="2700" kern="1200" dirty="0" err="1">
              <a:solidFill>
                <a:schemeClr val="bg1"/>
              </a:solidFill>
              <a:latin typeface="+mj-lt"/>
              <a:ea typeface="Calibri Light"/>
              <a:cs typeface="Calibri Light"/>
            </a:endParaRPr>
          </a:p>
        </p:txBody>
      </p:sp>
      <p:pic>
        <p:nvPicPr>
          <p:cNvPr id="4" name="Espaço Reservado para Conteúdo 3" descr="Uma imagem contendo foto, grama, vaca, quarto&#10;&#10;Descrição gerada automaticamente">
            <a:extLst>
              <a:ext uri="{FF2B5EF4-FFF2-40B4-BE49-F238E27FC236}">
                <a16:creationId xmlns:a16="http://schemas.microsoft.com/office/drawing/2014/main" id="{60AA8569-D8A3-C82E-4111-2923569ADD27}"/>
              </a:ext>
            </a:extLst>
          </p:cNvPr>
          <p:cNvPicPr>
            <a:picLocks noGrp="1" noChangeAspect="1"/>
          </p:cNvPicPr>
          <p:nvPr>
            <p:ph idx="1"/>
          </p:nvPr>
        </p:nvPicPr>
        <p:blipFill>
          <a:blip r:embed="rId2"/>
          <a:stretch>
            <a:fillRect/>
          </a:stretch>
        </p:blipFill>
        <p:spPr>
          <a:xfrm>
            <a:off x="107191" y="1675227"/>
            <a:ext cx="11948681" cy="5127262"/>
          </a:xfrm>
          <a:prstGeom prst="rect">
            <a:avLst/>
          </a:prstGeom>
        </p:spPr>
      </p:pic>
    </p:spTree>
    <p:extLst>
      <p:ext uri="{BB962C8B-B14F-4D97-AF65-F5344CB8AC3E}">
        <p14:creationId xmlns:p14="http://schemas.microsoft.com/office/powerpoint/2010/main" val="369809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kern="1200" dirty="0">
                <a:solidFill>
                  <a:schemeClr val="bg1"/>
                </a:solidFill>
                <a:ea typeface="+mj-lt"/>
                <a:cs typeface="+mj-lt"/>
              </a:rPr>
              <a:t> </a:t>
            </a:r>
            <a:r>
              <a:rPr lang="en-US" sz="2700" kern="1200" dirty="0" err="1">
                <a:solidFill>
                  <a:schemeClr val="bg1"/>
                </a:solidFill>
                <a:ea typeface="+mj-lt"/>
                <a:cs typeface="+mj-lt"/>
              </a:rPr>
              <a:t>salientes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6201136" y="1825625"/>
            <a:ext cx="5895372" cy="4838241"/>
          </a:xfrm>
        </p:spPr>
        <p:txBody>
          <a:bodyPr vert="horz" lIns="91440" tIns="45720" rIns="91440" bIns="45720" rtlCol="0" anchor="t">
            <a:normAutofit/>
          </a:bodyPr>
          <a:lstStyle/>
          <a:p>
            <a:r>
              <a:rPr lang="pt-BR" dirty="0">
                <a:ea typeface="+mn-lt"/>
                <a:cs typeface="+mn-lt"/>
              </a:rPr>
              <a:t>Por exemplo, o modelo falha por vezes </a:t>
            </a:r>
            <a:r>
              <a:rPr lang="pt-BR" dirty="0" err="1">
                <a:ea typeface="+mn-lt"/>
                <a:cs typeface="+mn-lt"/>
              </a:rPr>
              <a:t>emcenários</a:t>
            </a:r>
            <a:r>
              <a:rPr lang="pt-BR" dirty="0">
                <a:ea typeface="+mn-lt"/>
                <a:cs typeface="+mn-lt"/>
              </a:rPr>
              <a:t> muito complicados, em que parece não haver saliência quando a cena contém múltiplos alvos "salientes" independentes, mas apenas um deles está etiquetado. O  </a:t>
            </a:r>
            <a:r>
              <a:rPr lang="pt-BR" dirty="0" err="1">
                <a:ea typeface="+mn-lt"/>
                <a:cs typeface="+mn-lt"/>
              </a:rPr>
              <a:t>BASNet</a:t>
            </a:r>
            <a:r>
              <a:rPr lang="pt-BR" dirty="0">
                <a:ea typeface="+mn-lt"/>
                <a:cs typeface="+mn-lt"/>
              </a:rPr>
              <a:t> por vezes falha nestes casos devido à falta de capacidade de reconhecer as pequenas diferenças de saliência entre múltiplos alvos ligados.</a:t>
            </a:r>
            <a:endParaRPr lang="pt-BR">
              <a:ea typeface="Calibri"/>
              <a:cs typeface="Calibri"/>
            </a:endParaRPr>
          </a:p>
        </p:txBody>
      </p:sp>
      <p:pic>
        <p:nvPicPr>
          <p:cNvPr id="6" name="Imagem 5">
            <a:extLst>
              <a:ext uri="{FF2B5EF4-FFF2-40B4-BE49-F238E27FC236}">
                <a16:creationId xmlns:a16="http://schemas.microsoft.com/office/drawing/2014/main" id="{0360D81D-4C92-30FB-F35E-62A66453F583}"/>
              </a:ext>
            </a:extLst>
          </p:cNvPr>
          <p:cNvPicPr>
            <a:picLocks noChangeAspect="1"/>
          </p:cNvPicPr>
          <p:nvPr/>
        </p:nvPicPr>
        <p:blipFill>
          <a:blip r:embed="rId2"/>
          <a:stretch>
            <a:fillRect/>
          </a:stretch>
        </p:blipFill>
        <p:spPr>
          <a:xfrm>
            <a:off x="2592" y="2026594"/>
            <a:ext cx="5743575" cy="4676051"/>
          </a:xfrm>
          <a:prstGeom prst="rect">
            <a:avLst/>
          </a:prstGeom>
        </p:spPr>
      </p:pic>
    </p:spTree>
    <p:extLst>
      <p:ext uri="{BB962C8B-B14F-4D97-AF65-F5344CB8AC3E}">
        <p14:creationId xmlns:p14="http://schemas.microsoft.com/office/powerpoint/2010/main" val="729000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dirty="0" err="1"/>
              <a:t>camuflados</a:t>
            </a:r>
            <a:endParaRPr lang="en-US" sz="2500" kern="1200" dirty="0" err="1">
              <a:latin typeface="+mj-lt"/>
              <a:ea typeface="Calibri Light"/>
              <a:cs typeface="Calibri Light"/>
            </a:endParaRPr>
          </a:p>
        </p:txBody>
      </p:sp>
      <p:pic>
        <p:nvPicPr>
          <p:cNvPr id="5" name="Espaço Reservado para Conteúdo 4" descr="Tela de computador com texto preto sobre fundo branco&#10;&#10;Descrição gerada automaticamente">
            <a:extLst>
              <a:ext uri="{FF2B5EF4-FFF2-40B4-BE49-F238E27FC236}">
                <a16:creationId xmlns:a16="http://schemas.microsoft.com/office/drawing/2014/main" id="{BBEEAA7E-44F9-7847-E71A-37EBE9159E90}"/>
              </a:ext>
            </a:extLst>
          </p:cNvPr>
          <p:cNvPicPr>
            <a:picLocks noGrp="1" noChangeAspect="1"/>
          </p:cNvPicPr>
          <p:nvPr>
            <p:ph idx="1"/>
          </p:nvPr>
        </p:nvPicPr>
        <p:blipFill>
          <a:blip r:embed="rId2"/>
          <a:stretch>
            <a:fillRect/>
          </a:stretch>
        </p:blipFill>
        <p:spPr>
          <a:xfrm>
            <a:off x="57874" y="1585476"/>
            <a:ext cx="12056961" cy="5217460"/>
          </a:xfrm>
        </p:spPr>
      </p:pic>
    </p:spTree>
    <p:extLst>
      <p:ext uri="{BB962C8B-B14F-4D97-AF65-F5344CB8AC3E}">
        <p14:creationId xmlns:p14="http://schemas.microsoft.com/office/powerpoint/2010/main" val="1363157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dirty="0" err="1">
                <a:solidFill>
                  <a:schemeClr val="bg1"/>
                </a:solidFill>
              </a:rPr>
              <a:t>camuflados</a:t>
            </a:r>
            <a:endParaRPr lang="en-US" sz="2700" kern="1200" dirty="0" err="1">
              <a:solidFill>
                <a:schemeClr val="bg1"/>
              </a:solidFill>
              <a:latin typeface="+mj-lt"/>
              <a:ea typeface="Calibri Light"/>
              <a:cs typeface="Calibri Light"/>
            </a:endParaRPr>
          </a:p>
        </p:txBody>
      </p:sp>
      <p:pic>
        <p:nvPicPr>
          <p:cNvPr id="6" name="Espaço Reservado para Conteúdo 5" descr="Uma imagem contendo Padrão do plano de fundo&#10;&#10;Descrição gerada automaticamente">
            <a:extLst>
              <a:ext uri="{FF2B5EF4-FFF2-40B4-BE49-F238E27FC236}">
                <a16:creationId xmlns:a16="http://schemas.microsoft.com/office/drawing/2014/main" id="{7A23CF5D-AFE2-4075-2B27-633DB2C2F344}"/>
              </a:ext>
            </a:extLst>
          </p:cNvPr>
          <p:cNvPicPr>
            <a:picLocks noGrp="1" noChangeAspect="1"/>
          </p:cNvPicPr>
          <p:nvPr>
            <p:ph idx="1"/>
          </p:nvPr>
        </p:nvPicPr>
        <p:blipFill>
          <a:blip r:embed="rId2"/>
          <a:stretch>
            <a:fillRect/>
          </a:stretch>
        </p:blipFill>
        <p:spPr>
          <a:xfrm>
            <a:off x="1" y="1494731"/>
            <a:ext cx="12191998" cy="5360366"/>
          </a:xfrm>
        </p:spPr>
      </p:pic>
    </p:spTree>
    <p:extLst>
      <p:ext uri="{BB962C8B-B14F-4D97-AF65-F5344CB8AC3E}">
        <p14:creationId xmlns:p14="http://schemas.microsoft.com/office/powerpoint/2010/main" val="1414696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dirty="0">
                <a:solidFill>
                  <a:schemeClr val="bg1"/>
                </a:solidFill>
                <a:ea typeface="+mj-lt"/>
                <a:cs typeface="+mj-lt"/>
              </a:rPr>
              <a:t> </a:t>
            </a:r>
            <a:r>
              <a:rPr lang="en-US" sz="2700" dirty="0" err="1">
                <a:solidFill>
                  <a:schemeClr val="bg1"/>
                </a:solidFill>
                <a:ea typeface="+mj-lt"/>
                <a:cs typeface="+mj-lt"/>
              </a:rPr>
              <a:t>camuflados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5767086" y="1825625"/>
            <a:ext cx="6329422" cy="4650351"/>
          </a:xfrm>
        </p:spPr>
        <p:txBody>
          <a:bodyPr vert="horz" lIns="91440" tIns="45720" rIns="91440" bIns="45720" rtlCol="0" anchor="t">
            <a:normAutofit fontScale="92500" lnSpcReduction="10000"/>
          </a:bodyPr>
          <a:lstStyle/>
          <a:p>
            <a:r>
              <a:rPr lang="pt-BR" dirty="0">
                <a:ea typeface="+mn-lt"/>
                <a:cs typeface="+mn-lt"/>
              </a:rPr>
              <a:t>Embora a </a:t>
            </a:r>
            <a:r>
              <a:rPr lang="pt-BR" dirty="0" err="1">
                <a:ea typeface="+mn-lt"/>
                <a:cs typeface="+mn-lt"/>
              </a:rPr>
              <a:t>BASNet</a:t>
            </a:r>
            <a:r>
              <a:rPr lang="pt-BR" dirty="0">
                <a:ea typeface="+mn-lt"/>
                <a:cs typeface="+mn-lt"/>
              </a:rPr>
              <a:t> tenha um desempenho superior ao de outros modelos de segmentação de </a:t>
            </a:r>
            <a:r>
              <a:rPr lang="pt-BR" dirty="0" err="1">
                <a:ea typeface="+mn-lt"/>
                <a:cs typeface="+mn-lt"/>
              </a:rPr>
              <a:t>objectos</a:t>
            </a:r>
            <a:r>
              <a:rPr lang="pt-BR" dirty="0">
                <a:ea typeface="+mn-lt"/>
                <a:cs typeface="+mn-lt"/>
              </a:rPr>
              <a:t> camuflados (COS) e raramente produza resultados completamente </a:t>
            </a:r>
            <a:r>
              <a:rPr lang="pt-BR" dirty="0" err="1">
                <a:ea typeface="+mn-lt"/>
                <a:cs typeface="+mn-lt"/>
              </a:rPr>
              <a:t>incorrectos</a:t>
            </a:r>
            <a:r>
              <a:rPr lang="pt-BR" dirty="0">
                <a:ea typeface="+mn-lt"/>
                <a:cs typeface="+mn-lt"/>
              </a:rPr>
              <a:t>, existem ainda algumas previsões falsas negativas e falsos positivos em muitos dos casos de COS. É de notar que outros modelos têm normalmente resultados iguais ou mesmo piores nestes casos difíceis. Embora estes casos de falha possam não ter um grande impacto nas métricas de avaliação, de alguma forma limitam as aplicações e degradam a experiência dos utilizadores.</a:t>
            </a:r>
          </a:p>
        </p:txBody>
      </p:sp>
      <p:pic>
        <p:nvPicPr>
          <p:cNvPr id="3" name="Imagem 2" descr="Uma imagem contendo Logotipo&#10;&#10;Descrição gerada automaticamente">
            <a:extLst>
              <a:ext uri="{FF2B5EF4-FFF2-40B4-BE49-F238E27FC236}">
                <a16:creationId xmlns:a16="http://schemas.microsoft.com/office/drawing/2014/main" id="{835673A8-E3C1-B2F7-4134-B295C86E8127}"/>
              </a:ext>
            </a:extLst>
          </p:cNvPr>
          <p:cNvPicPr>
            <a:picLocks noChangeAspect="1"/>
          </p:cNvPicPr>
          <p:nvPr/>
        </p:nvPicPr>
        <p:blipFill>
          <a:blip r:embed="rId2"/>
          <a:stretch>
            <a:fillRect/>
          </a:stretch>
        </p:blipFill>
        <p:spPr>
          <a:xfrm>
            <a:off x="41053" y="2029910"/>
            <a:ext cx="5724525" cy="4640483"/>
          </a:xfrm>
          <a:prstGeom prst="rect">
            <a:avLst/>
          </a:prstGeom>
        </p:spPr>
      </p:pic>
    </p:spTree>
    <p:extLst>
      <p:ext uri="{BB962C8B-B14F-4D97-AF65-F5344CB8AC3E}">
        <p14:creationId xmlns:p14="http://schemas.microsoft.com/office/powerpoint/2010/main" val="3134526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138830" y="1345460"/>
            <a:ext cx="11787698" cy="5512539"/>
          </a:xfrm>
        </p:spPr>
        <p:txBody>
          <a:bodyPr vert="horz" lIns="91440" tIns="45720" rIns="91440" bIns="45720" rtlCol="0" anchor="t">
            <a:normAutofit/>
          </a:bodyPr>
          <a:lstStyle/>
          <a:p>
            <a:r>
              <a:rPr lang="pt-BR" sz="2600" dirty="0">
                <a:ea typeface="+mn-lt"/>
                <a:cs typeface="+mn-lt"/>
              </a:rPr>
              <a:t>Segmentação de Alta Precisão: O </a:t>
            </a:r>
            <a:r>
              <a:rPr lang="pt-BR" sz="2600" dirty="0" err="1">
                <a:ea typeface="+mn-lt"/>
                <a:cs typeface="+mn-lt"/>
              </a:rPr>
              <a:t>BASNet</a:t>
            </a:r>
            <a:r>
              <a:rPr lang="pt-BR" sz="2600" dirty="0">
                <a:ea typeface="+mn-lt"/>
                <a:cs typeface="+mn-lt"/>
              </a:rPr>
              <a:t> é capaz de segmentar objetos em imagens com alta precisão, preservando detalhes finos e mantendo bordas nítidas, o que é crucial em muitas aplicações, como segmentação de objetos em imagens médicas ou detecção de objetos em cenas complexas.</a:t>
            </a:r>
          </a:p>
          <a:p>
            <a:r>
              <a:rPr lang="pt-BR" sz="2600" dirty="0">
                <a:ea typeface="+mn-lt"/>
                <a:cs typeface="+mn-lt"/>
              </a:rPr>
              <a:t>Refinamento de Segmentação: Com o módulo de refinamento residual (RRM), o </a:t>
            </a:r>
            <a:r>
              <a:rPr lang="pt-BR" sz="2600" dirty="0" err="1">
                <a:ea typeface="+mn-lt"/>
                <a:cs typeface="+mn-lt"/>
              </a:rPr>
              <a:t>BASNet</a:t>
            </a:r>
            <a:r>
              <a:rPr lang="pt-BR" sz="2600" dirty="0">
                <a:ea typeface="+mn-lt"/>
                <a:cs typeface="+mn-lt"/>
              </a:rPr>
              <a:t> pode melhorar ainda mais a precisão da segmentação, refinando a máscara de segmentação inicial para obter resultados mais precisos.</a:t>
            </a:r>
          </a:p>
          <a:p>
            <a:r>
              <a:rPr lang="pt-BR" sz="2600" dirty="0">
                <a:ea typeface="+mn-lt"/>
                <a:cs typeface="+mn-lt"/>
              </a:rPr>
              <a:t>Desempenho Equilibrado: O </a:t>
            </a:r>
            <a:r>
              <a:rPr lang="pt-BR" sz="2600" err="1">
                <a:ea typeface="+mn-lt"/>
                <a:cs typeface="+mn-lt"/>
              </a:rPr>
              <a:t>BASNet</a:t>
            </a:r>
            <a:r>
              <a:rPr lang="pt-BR" sz="2600" dirty="0">
                <a:ea typeface="+mn-lt"/>
                <a:cs typeface="+mn-lt"/>
              </a:rPr>
              <a:t> combina várias técnicas, como perda de entropia cruzada binária, índice de similaridade estrutural (SSIM) e perda de </a:t>
            </a:r>
            <a:r>
              <a:rPr lang="pt-BR" sz="2600" err="1">
                <a:ea typeface="+mn-lt"/>
                <a:cs typeface="+mn-lt"/>
              </a:rPr>
              <a:t>Jaccard</a:t>
            </a:r>
            <a:r>
              <a:rPr lang="pt-BR" sz="2600" dirty="0">
                <a:ea typeface="+mn-lt"/>
                <a:cs typeface="+mn-lt"/>
              </a:rPr>
              <a:t> (</a:t>
            </a:r>
            <a:r>
              <a:rPr lang="pt-BR" sz="2600" err="1">
                <a:ea typeface="+mn-lt"/>
                <a:cs typeface="+mn-lt"/>
              </a:rPr>
              <a:t>IoU</a:t>
            </a:r>
            <a:r>
              <a:rPr lang="pt-BR" sz="2600" dirty="0">
                <a:ea typeface="+mn-lt"/>
                <a:cs typeface="+mn-lt"/>
              </a:rPr>
              <a:t>), para alcançar um equilíbrio entre a precisão da segmentação e a suavidade da máscara de segmentação.</a:t>
            </a:r>
          </a:p>
          <a:p>
            <a:r>
              <a:rPr lang="pt-BR" sz="2600" dirty="0">
                <a:ea typeface="+mn-lt"/>
                <a:cs typeface="+mn-lt"/>
              </a:rPr>
              <a:t>Generalização: O </a:t>
            </a:r>
            <a:r>
              <a:rPr lang="pt-BR" sz="2600" err="1">
                <a:ea typeface="+mn-lt"/>
                <a:cs typeface="+mn-lt"/>
              </a:rPr>
              <a:t>BASNet</a:t>
            </a:r>
            <a:r>
              <a:rPr lang="pt-BR" sz="2600" dirty="0">
                <a:ea typeface="+mn-lt"/>
                <a:cs typeface="+mn-lt"/>
              </a:rPr>
              <a:t> é projetado para segmentação de imagens em geral e pode ser aplicado a uma ampla gama de domínios, desde segmentação de objetos em fotografias naturais até segmentação de imagens médicas.</a:t>
            </a:r>
          </a:p>
          <a:p>
            <a:endParaRPr lang="pt-BR" sz="2600" dirty="0">
              <a:ea typeface="+mn-lt"/>
              <a:cs typeface="+mn-lt"/>
            </a:endParaRPr>
          </a:p>
        </p:txBody>
      </p:sp>
    </p:spTree>
    <p:extLst>
      <p:ext uri="{BB962C8B-B14F-4D97-AF65-F5344CB8AC3E}">
        <p14:creationId xmlns:p14="http://schemas.microsoft.com/office/powerpoint/2010/main" val="251623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Desvantagens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431104" y="1324583"/>
            <a:ext cx="11495424" cy="5533416"/>
          </a:xfrm>
        </p:spPr>
        <p:txBody>
          <a:bodyPr vert="horz" lIns="91440" tIns="45720" rIns="91440" bIns="45720" rtlCol="0" anchor="t">
            <a:normAutofit fontScale="92500" lnSpcReduction="20000"/>
          </a:bodyPr>
          <a:lstStyle/>
          <a:p>
            <a:r>
              <a:rPr lang="pt-BR" sz="2600" dirty="0">
                <a:ea typeface="+mn-lt"/>
                <a:cs typeface="+mn-lt"/>
              </a:rPr>
              <a:t>Complexidade Computacional: Devido à sua arquitetura complexa e ao uso de técnicas como convoluções profundas e blocos residuais, o </a:t>
            </a:r>
            <a:r>
              <a:rPr lang="pt-BR" sz="2600" err="1">
                <a:ea typeface="+mn-lt"/>
                <a:cs typeface="+mn-lt"/>
              </a:rPr>
              <a:t>BASNet</a:t>
            </a:r>
            <a:r>
              <a:rPr lang="pt-BR" sz="2600" dirty="0">
                <a:ea typeface="+mn-lt"/>
                <a:cs typeface="+mn-lt"/>
              </a:rPr>
              <a:t> pode exigir recursos computacionais significativos durante o treinamento e a inferência, especialmente ao segmentar imagens de alta resolução.</a:t>
            </a:r>
          </a:p>
          <a:p>
            <a:r>
              <a:rPr lang="pt-BR" sz="2600" dirty="0">
                <a:ea typeface="+mn-lt"/>
                <a:cs typeface="+mn-lt"/>
              </a:rPr>
              <a:t>Requisitos de Dados de Treinamento: Como muitas redes neurais profundas, o </a:t>
            </a:r>
            <a:r>
              <a:rPr lang="pt-BR" sz="2600" err="1">
                <a:ea typeface="+mn-lt"/>
                <a:cs typeface="+mn-lt"/>
              </a:rPr>
              <a:t>BASNet</a:t>
            </a:r>
            <a:r>
              <a:rPr lang="pt-BR" sz="2600" dirty="0">
                <a:ea typeface="+mn-lt"/>
                <a:cs typeface="+mn-lt"/>
              </a:rPr>
              <a:t> requer grandes volumes de dados de treinamento anotados para alcançar seu potencial máximo. Coletar e rotular esses dados pode ser um processo trabalhoso e caro.</a:t>
            </a:r>
          </a:p>
          <a:p>
            <a:r>
              <a:rPr lang="pt-BR" sz="2600" err="1">
                <a:ea typeface="+mn-lt"/>
                <a:cs typeface="+mn-lt"/>
              </a:rPr>
              <a:t>Interpretabilidade</a:t>
            </a:r>
            <a:r>
              <a:rPr lang="pt-BR" sz="2600" dirty="0">
                <a:ea typeface="+mn-lt"/>
                <a:cs typeface="+mn-lt"/>
              </a:rPr>
              <a:t> Limitada: Devido à complexidade da arquitetura e ao uso de camadas </a:t>
            </a:r>
            <a:r>
              <a:rPr lang="pt-BR" sz="2600" err="1">
                <a:ea typeface="+mn-lt"/>
                <a:cs typeface="+mn-lt"/>
              </a:rPr>
              <a:t>convolucionais</a:t>
            </a:r>
            <a:r>
              <a:rPr lang="pt-BR" sz="2600" dirty="0">
                <a:ea typeface="+mn-lt"/>
                <a:cs typeface="+mn-lt"/>
              </a:rPr>
              <a:t> profundas, a </a:t>
            </a:r>
            <a:r>
              <a:rPr lang="pt-BR" sz="2600" err="1">
                <a:ea typeface="+mn-lt"/>
                <a:cs typeface="+mn-lt"/>
              </a:rPr>
              <a:t>interpretabilidade</a:t>
            </a:r>
            <a:r>
              <a:rPr lang="pt-BR" sz="2600" dirty="0">
                <a:ea typeface="+mn-lt"/>
                <a:cs typeface="+mn-lt"/>
              </a:rPr>
              <a:t> do </a:t>
            </a:r>
            <a:r>
              <a:rPr lang="pt-BR" sz="2600" err="1">
                <a:ea typeface="+mn-lt"/>
                <a:cs typeface="+mn-lt"/>
              </a:rPr>
              <a:t>BASNet</a:t>
            </a:r>
            <a:r>
              <a:rPr lang="pt-BR" sz="2600" dirty="0">
                <a:ea typeface="+mn-lt"/>
                <a:cs typeface="+mn-lt"/>
              </a:rPr>
              <a:t> pode ser limitada. Isso significa que entender exatamente como e por que a rede toma suas decisões pode ser desafiador.</a:t>
            </a:r>
          </a:p>
          <a:p>
            <a:r>
              <a:rPr lang="pt-BR" sz="2600" dirty="0">
                <a:ea typeface="+mn-lt"/>
                <a:cs typeface="+mn-lt"/>
              </a:rPr>
              <a:t>Sensibilidade a </a:t>
            </a:r>
            <a:r>
              <a:rPr lang="pt-BR" sz="2600" err="1">
                <a:ea typeface="+mn-lt"/>
                <a:cs typeface="+mn-lt"/>
              </a:rPr>
              <a:t>Hiperparâmetros</a:t>
            </a:r>
            <a:r>
              <a:rPr lang="pt-BR" sz="2600" dirty="0">
                <a:ea typeface="+mn-lt"/>
                <a:cs typeface="+mn-lt"/>
              </a:rPr>
              <a:t>: O desempenho do </a:t>
            </a:r>
            <a:r>
              <a:rPr lang="pt-BR" sz="2600" err="1">
                <a:ea typeface="+mn-lt"/>
                <a:cs typeface="+mn-lt"/>
              </a:rPr>
              <a:t>BASNet</a:t>
            </a:r>
            <a:r>
              <a:rPr lang="pt-BR" sz="2600" dirty="0">
                <a:ea typeface="+mn-lt"/>
                <a:cs typeface="+mn-lt"/>
              </a:rPr>
              <a:t> pode depender fortemente da seleção adequada de </a:t>
            </a:r>
            <a:r>
              <a:rPr lang="pt-BR" sz="2600" err="1">
                <a:ea typeface="+mn-lt"/>
                <a:cs typeface="+mn-lt"/>
              </a:rPr>
              <a:t>hiperparâmetros</a:t>
            </a:r>
            <a:r>
              <a:rPr lang="pt-BR" sz="2600" dirty="0">
                <a:ea typeface="+mn-lt"/>
                <a:cs typeface="+mn-lt"/>
              </a:rPr>
              <a:t>, como taxa de aprendizado, tamanho do lote e arquitetura da rede. Isso pode exigir ajustes extensivos e experimentação para obter os melhores resultados.</a:t>
            </a:r>
          </a:p>
          <a:p>
            <a:r>
              <a:rPr lang="pt-BR" sz="2600" dirty="0">
                <a:ea typeface="+mn-lt"/>
                <a:cs typeface="+mn-lt"/>
              </a:rPr>
              <a:t>Performance comparável a outros modelos: Em algumas tarefas de segmentação de objetos, o </a:t>
            </a:r>
            <a:r>
              <a:rPr lang="pt-BR" sz="2600" dirty="0" err="1">
                <a:ea typeface="+mn-lt"/>
                <a:cs typeface="+mn-lt"/>
              </a:rPr>
              <a:t>BASNet</a:t>
            </a:r>
            <a:r>
              <a:rPr lang="pt-BR" sz="2600" dirty="0">
                <a:ea typeface="+mn-lt"/>
                <a:cs typeface="+mn-lt"/>
              </a:rPr>
              <a:t> pode ter desempenho semelhante a outros modelos de segmentação bem estabelecidos. A escolha da rede ideal pode depender da tarefa específica e dos recursos computacionais disponíveis.</a:t>
            </a:r>
          </a:p>
          <a:p>
            <a:endParaRPr lang="pt-BR" sz="2600" dirty="0">
              <a:ea typeface="+mn-lt"/>
              <a:cs typeface="+mn-lt"/>
            </a:endParaRPr>
          </a:p>
          <a:p>
            <a:endParaRPr lang="pt-BR" sz="2600" dirty="0">
              <a:ea typeface="+mn-lt"/>
              <a:cs typeface="+mn-lt"/>
            </a:endParaRPr>
          </a:p>
        </p:txBody>
      </p:sp>
    </p:spTree>
    <p:extLst>
      <p:ext uri="{BB962C8B-B14F-4D97-AF65-F5344CB8AC3E}">
        <p14:creationId xmlns:p14="http://schemas.microsoft.com/office/powerpoint/2010/main" val="180787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188885"/>
            <a:ext cx="5732909" cy="5669114"/>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A imagem digital é uma matriz de pontos M x N, M linhas e N colunas, e cada elemento da matriz representa um valor de cor.</a:t>
            </a:r>
          </a:p>
          <a:p>
            <a:r>
              <a:rPr lang="pt-BR" dirty="0">
                <a:solidFill>
                  <a:srgbClr val="000000"/>
                </a:solidFill>
                <a:latin typeface="Calibri" panose="020F0502020204030204"/>
                <a:ea typeface="Calibri" panose="020F0502020204030204"/>
                <a:cs typeface="Calibri" panose="020F0502020204030204"/>
              </a:rPr>
              <a:t>A menor unidade que constitui uma imagem digital é denominada Picture Element (pixel). Este, por sua vez, é a representação numérica da luminosidade de um ponto da imagem. </a:t>
            </a:r>
          </a:p>
          <a:p>
            <a:r>
              <a:rPr lang="pt-BR" dirty="0">
                <a:solidFill>
                  <a:srgbClr val="000000"/>
                </a:solidFill>
                <a:latin typeface="Calibri" panose="020F0502020204030204"/>
                <a:ea typeface="Calibri" panose="020F0502020204030204"/>
                <a:cs typeface="Calibri" panose="020F0502020204030204"/>
              </a:rPr>
              <a:t>Sendo assim, em uma imagem , quanto mais pixels ela tiver, melhor a sua resolução e qualidade.</a:t>
            </a:r>
            <a:endParaRPr lang="pt-BR">
              <a:solidFill>
                <a:srgbClr val="000000"/>
              </a:solidFill>
              <a:latin typeface="Calibri" panose="020F0502020204030204"/>
              <a:ea typeface="Calibri" panose="020F0502020204030204"/>
              <a:cs typeface="Calibri" panose="020F0502020204030204"/>
            </a:endParaRPr>
          </a:p>
        </p:txBody>
      </p:sp>
      <p:pic>
        <p:nvPicPr>
          <p:cNvPr id="6" name="Imagem 5" descr="Uma imagem contendo Texto&#10;&#10;Descrição gerada automaticamente">
            <a:extLst>
              <a:ext uri="{FF2B5EF4-FFF2-40B4-BE49-F238E27FC236}">
                <a16:creationId xmlns:a16="http://schemas.microsoft.com/office/drawing/2014/main" id="{9DCB6597-EA89-5604-3813-D4DCC33095EA}"/>
              </a:ext>
            </a:extLst>
          </p:cNvPr>
          <p:cNvPicPr>
            <a:picLocks noChangeAspect="1"/>
          </p:cNvPicPr>
          <p:nvPr/>
        </p:nvPicPr>
        <p:blipFill>
          <a:blip r:embed="rId3"/>
          <a:stretch>
            <a:fillRect/>
          </a:stretch>
        </p:blipFill>
        <p:spPr>
          <a:xfrm>
            <a:off x="755877" y="1755136"/>
            <a:ext cx="5168116" cy="4436299"/>
          </a:xfrm>
          <a:prstGeom prst="rect">
            <a:avLst/>
          </a:prstGeom>
        </p:spPr>
      </p:pic>
    </p:spTree>
    <p:extLst>
      <p:ext uri="{BB962C8B-B14F-4D97-AF65-F5344CB8AC3E}">
        <p14:creationId xmlns:p14="http://schemas.microsoft.com/office/powerpoint/2010/main" val="2998461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3132" y="-217"/>
            <a:ext cx="10515600" cy="1325563"/>
          </a:xfrm>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716680"/>
          </a:xfrm>
        </p:spPr>
        <p:txBody>
          <a:bodyPr vert="horz" lIns="91440" tIns="45720" rIns="91440" bIns="45720" rtlCol="0" anchor="t">
            <a:normAutofit/>
          </a:bodyPr>
          <a:lstStyle/>
          <a:p>
            <a:r>
              <a:rPr lang="pt-BR" sz="2400" dirty="0">
                <a:solidFill>
                  <a:srgbClr val="000000"/>
                </a:solidFill>
                <a:ea typeface="+mn-lt"/>
                <a:cs typeface="+mn-lt"/>
              </a:rPr>
              <a:t>Edição de Imagens e Fotografia: O </a:t>
            </a:r>
            <a:r>
              <a:rPr lang="pt-BR" sz="2400" dirty="0" err="1">
                <a:solidFill>
                  <a:srgbClr val="000000"/>
                </a:solidFill>
                <a:ea typeface="+mn-lt"/>
                <a:cs typeface="+mn-lt"/>
              </a:rPr>
              <a:t>BASNet</a:t>
            </a:r>
            <a:r>
              <a:rPr lang="pt-BR" sz="2400" dirty="0">
                <a:solidFill>
                  <a:srgbClr val="000000"/>
                </a:solidFill>
                <a:ea typeface="+mn-lt"/>
                <a:cs typeface="+mn-lt"/>
              </a:rPr>
              <a:t> pode ser usado para segmentar objetos em imagens, permitindo a aplicação de efeitos especiais específicos apenas aos objetos segmentados. Isso é útil em aplicações de edição de fotos, como desfoque de fundo, troca de fundo e remoção de objetos indesejados.</a:t>
            </a:r>
          </a:p>
          <a:p>
            <a:endParaRPr lang="pt-BR" sz="2400" dirty="0">
              <a:solidFill>
                <a:srgbClr val="000000"/>
              </a:solidFill>
              <a:ea typeface="+mn-lt"/>
              <a:cs typeface="+mn-lt"/>
            </a:endParaRPr>
          </a:p>
          <a:p>
            <a:endParaRPr lang="pt-BR" sz="1200" dirty="0">
              <a:solidFill>
                <a:srgbClr val="0D0D0D"/>
              </a:solidFill>
              <a:ea typeface="+mn-lt"/>
              <a:cs typeface="+mn-lt"/>
            </a:endParaRPr>
          </a:p>
          <a:p>
            <a:endParaRPr lang="pt-BR" sz="1200" dirty="0">
              <a:solidFill>
                <a:srgbClr val="0D0D0D"/>
              </a:solidFill>
              <a:ea typeface="+mn-lt"/>
              <a:cs typeface="+mn-lt"/>
            </a:endParaRPr>
          </a:p>
          <a:p>
            <a:pPr marL="0" indent="0">
              <a:buNone/>
            </a:pPr>
            <a:endParaRPr lang="pt-BR" sz="2400" dirty="0">
              <a:solidFill>
                <a:srgbClr val="000000"/>
              </a:solidFill>
              <a:ea typeface="+mn-lt"/>
              <a:cs typeface="+mn-lt"/>
            </a:endParaRPr>
          </a:p>
        </p:txBody>
      </p:sp>
      <p:pic>
        <p:nvPicPr>
          <p:cNvPr id="5" name="Espaço Reservado para Conteúdo 3" descr="Diagrama&#10;&#10;Descrição gerada automaticamente">
            <a:extLst>
              <a:ext uri="{FF2B5EF4-FFF2-40B4-BE49-F238E27FC236}">
                <a16:creationId xmlns:a16="http://schemas.microsoft.com/office/drawing/2014/main" id="{5038AF39-6B66-5C63-9206-728326745B76}"/>
              </a:ext>
            </a:extLst>
          </p:cNvPr>
          <p:cNvPicPr>
            <a:picLocks noChangeAspect="1"/>
          </p:cNvPicPr>
          <p:nvPr/>
        </p:nvPicPr>
        <p:blipFill>
          <a:blip r:embed="rId2"/>
          <a:stretch>
            <a:fillRect/>
          </a:stretch>
        </p:blipFill>
        <p:spPr>
          <a:xfrm>
            <a:off x="156575" y="2852555"/>
            <a:ext cx="6096000" cy="1984328"/>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1BDC-822E-4963-8625-308126BB5F3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AR COPY &amp; PASTE</a:t>
            </a:r>
          </a:p>
        </p:txBody>
      </p:sp>
      <p:pic>
        <p:nvPicPr>
          <p:cNvPr id="4" name="Espaço Reservado para Conteúdo 3">
            <a:extLst>
              <a:ext uri="{FF2B5EF4-FFF2-40B4-BE49-F238E27FC236}">
                <a16:creationId xmlns:a16="http://schemas.microsoft.com/office/drawing/2014/main" id="{6CA9DBA2-2CA0-70AB-585E-9812098CF742}"/>
              </a:ext>
            </a:extLst>
          </p:cNvPr>
          <p:cNvPicPr>
            <a:picLocks noGrp="1" noChangeAspect="1"/>
          </p:cNvPicPr>
          <p:nvPr>
            <p:ph idx="1"/>
          </p:nvPr>
        </p:nvPicPr>
        <p:blipFill rotWithShape="1">
          <a:blip r:embed="rId2"/>
          <a:srcRect b="1510"/>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34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833366" y="543070"/>
            <a:ext cx="6870954" cy="1675626"/>
          </a:xfrm>
        </p:spPr>
        <p:txBody>
          <a:bodyPr>
            <a:normAutofit/>
          </a:bodyPr>
          <a:lstStyle/>
          <a:p>
            <a:r>
              <a:rPr lang="pt-BR" sz="4000"/>
              <a:t>Aplicações</a:t>
            </a:r>
          </a:p>
        </p:txBody>
      </p:sp>
      <p:pic>
        <p:nvPicPr>
          <p:cNvPr id="4" name="Imagem 3" descr="Interface gráfica do usuário, Site&#10;&#10;Descrição gerada automaticamente">
            <a:extLst>
              <a:ext uri="{FF2B5EF4-FFF2-40B4-BE49-F238E27FC236}">
                <a16:creationId xmlns:a16="http://schemas.microsoft.com/office/drawing/2014/main" id="{56F80AEC-9702-CE05-B1E2-1A3540CA04F2}"/>
              </a:ext>
            </a:extLst>
          </p:cNvPr>
          <p:cNvPicPr>
            <a:picLocks noChangeAspect="1"/>
          </p:cNvPicPr>
          <p:nvPr/>
        </p:nvPicPr>
        <p:blipFill rotWithShape="1">
          <a:blip r:embed="rId2"/>
          <a:srcRect t="14907" r="-3" b="2909"/>
          <a:stretch/>
        </p:blipFill>
        <p:spPr>
          <a:xfrm>
            <a:off x="20" y="1"/>
            <a:ext cx="4187091" cy="2164321"/>
          </a:xfrm>
          <a:prstGeom prst="rect">
            <a:avLst/>
          </a:prstGeom>
        </p:spPr>
      </p:pic>
      <p:pic>
        <p:nvPicPr>
          <p:cNvPr id="6" name="Imagem 5" descr="Diagrama&#10;&#10;Descrição gerada automaticamente">
            <a:extLst>
              <a:ext uri="{FF2B5EF4-FFF2-40B4-BE49-F238E27FC236}">
                <a16:creationId xmlns:a16="http://schemas.microsoft.com/office/drawing/2014/main" id="{596908B7-539A-0AF5-0F3F-F7DC849831F7}"/>
              </a:ext>
            </a:extLst>
          </p:cNvPr>
          <p:cNvPicPr>
            <a:picLocks noChangeAspect="1"/>
          </p:cNvPicPr>
          <p:nvPr/>
        </p:nvPicPr>
        <p:blipFill rotWithShape="1">
          <a:blip r:embed="rId3"/>
          <a:srcRect r="3" b="13055"/>
          <a:stretch/>
        </p:blipFill>
        <p:spPr>
          <a:xfrm>
            <a:off x="20" y="2342320"/>
            <a:ext cx="4187091" cy="2164321"/>
          </a:xfrm>
          <a:prstGeom prst="rect">
            <a:avLst/>
          </a:prstGeom>
        </p:spPr>
      </p:pic>
      <p:pic>
        <p:nvPicPr>
          <p:cNvPr id="7" name="Imagem 6" descr="Uma imagem contendo edifício, estrada, ao ar livre, andando de&#10;&#10;Descrição gerada automaticamente">
            <a:extLst>
              <a:ext uri="{FF2B5EF4-FFF2-40B4-BE49-F238E27FC236}">
                <a16:creationId xmlns:a16="http://schemas.microsoft.com/office/drawing/2014/main" id="{79349D79-E545-C179-9E55-B33CF8C71B50}"/>
              </a:ext>
            </a:extLst>
          </p:cNvPr>
          <p:cNvPicPr>
            <a:picLocks noChangeAspect="1"/>
          </p:cNvPicPr>
          <p:nvPr/>
        </p:nvPicPr>
        <p:blipFill rotWithShape="1">
          <a:blip r:embed="rId4"/>
          <a:srcRect b="7696"/>
          <a:stretch/>
        </p:blipFill>
        <p:spPr>
          <a:xfrm>
            <a:off x="20" y="4693680"/>
            <a:ext cx="4187091" cy="2164321"/>
          </a:xfrm>
          <a:prstGeom prst="rect">
            <a:avLst/>
          </a:prstGeom>
        </p:spPr>
      </p:pic>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ormAutofit/>
          </a:bodyPr>
          <a:lstStyle/>
          <a:p>
            <a:r>
              <a:rPr lang="pt-BR" sz="2000" dirty="0">
                <a:ea typeface="+mn-lt"/>
                <a:cs typeface="+mn-lt"/>
              </a:rPr>
              <a:t>Detecção e Rastreamento de Objetos: Em sistemas de visão computacional e análise de vídeo, o </a:t>
            </a:r>
            <a:r>
              <a:rPr lang="pt-BR" sz="2000" dirty="0" err="1">
                <a:ea typeface="+mn-lt"/>
                <a:cs typeface="+mn-lt"/>
              </a:rPr>
              <a:t>BASNet</a:t>
            </a:r>
            <a:r>
              <a:rPr lang="pt-BR" sz="2000" dirty="0">
                <a:ea typeface="+mn-lt"/>
                <a:cs typeface="+mn-lt"/>
              </a:rPr>
              <a:t> pode ser empregado para detectar e rastrear objetos em movimento, separando-os do plano de fundo e fornecendo informações precisas sobre suas formas e contornos.</a:t>
            </a:r>
            <a:endParaRPr lang="pt-BR" sz="2000" dirty="0"/>
          </a:p>
          <a:p>
            <a:endParaRPr lang="pt-BR" sz="2000">
              <a:ea typeface="+mn-lt"/>
              <a:cs typeface="+mn-lt"/>
            </a:endParaRP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spTree>
    <p:extLst>
      <p:ext uri="{BB962C8B-B14F-4D97-AF65-F5344CB8AC3E}">
        <p14:creationId xmlns:p14="http://schemas.microsoft.com/office/powerpoint/2010/main" val="3466476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63037" y="275"/>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Medicina e Análise Médica: Em imagens médicas, como tomografias computadorizadas (CT) e imagens de ressonância magnética (RM), o </a:t>
            </a:r>
            <a:r>
              <a:rPr lang="pt-BR" sz="2000" dirty="0" err="1">
                <a:ea typeface="+mn-lt"/>
                <a:cs typeface="+mn-lt"/>
              </a:rPr>
              <a:t>BASNet</a:t>
            </a:r>
            <a:r>
              <a:rPr lang="pt-BR" sz="2000" dirty="0">
                <a:ea typeface="+mn-lt"/>
                <a:cs typeface="+mn-lt"/>
              </a:rPr>
              <a:t> pode ajudar na segmentação de estruturas anatômicas específicas, como órgãos, tecidos e lesões, facilitando a análise clínica e o planejamento de tratamento.</a:t>
            </a: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Uma imagem contendo Interface gráfica do usuário&#10;&#10;Descrição gerada automaticamente">
            <a:extLst>
              <a:ext uri="{FF2B5EF4-FFF2-40B4-BE49-F238E27FC236}">
                <a16:creationId xmlns:a16="http://schemas.microsoft.com/office/drawing/2014/main" id="{0A5CB4A8-B9E2-2B95-558F-5993CB9D87CF}"/>
              </a:ext>
            </a:extLst>
          </p:cNvPr>
          <p:cNvPicPr>
            <a:picLocks noChangeAspect="1"/>
          </p:cNvPicPr>
          <p:nvPr/>
        </p:nvPicPr>
        <p:blipFill>
          <a:blip r:embed="rId2"/>
          <a:stretch>
            <a:fillRect/>
          </a:stretch>
        </p:blipFill>
        <p:spPr>
          <a:xfrm>
            <a:off x="199829" y="1619413"/>
            <a:ext cx="4632281" cy="4548903"/>
          </a:xfrm>
          <a:prstGeom prst="rect">
            <a:avLst/>
          </a:prstGeom>
        </p:spPr>
      </p:pic>
    </p:spTree>
    <p:extLst>
      <p:ext uri="{BB962C8B-B14F-4D97-AF65-F5344CB8AC3E}">
        <p14:creationId xmlns:p14="http://schemas.microsoft.com/office/powerpoint/2010/main" val="1473865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Segmentação Semântica em Imagens de Satélite: Em aplicações de sensoriamento remoto e análise de imagens de satélite, o </a:t>
            </a:r>
            <a:r>
              <a:rPr lang="pt-BR" sz="2000" dirty="0" err="1">
                <a:ea typeface="+mn-lt"/>
                <a:cs typeface="+mn-lt"/>
              </a:rPr>
              <a:t>BASNet</a:t>
            </a:r>
            <a:r>
              <a:rPr lang="pt-BR" sz="2000" dirty="0">
                <a:ea typeface="+mn-lt"/>
                <a:cs typeface="+mn-lt"/>
              </a:rPr>
              <a:t> pode ser utilizado para segmentar características geográficas e urbanas, como edifícios, estradas e vegetação, para monitoramento ambiental, planejamento urbano e mapeamento.</a:t>
            </a:r>
            <a:endParaRPr lang="pt-BR" dirty="0"/>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4" name="Imagem 3">
            <a:extLst>
              <a:ext uri="{FF2B5EF4-FFF2-40B4-BE49-F238E27FC236}">
                <a16:creationId xmlns:a16="http://schemas.microsoft.com/office/drawing/2014/main" id="{775D4932-6CEA-B260-6F83-DB98CB6F2490}"/>
              </a:ext>
            </a:extLst>
          </p:cNvPr>
          <p:cNvPicPr>
            <a:picLocks noChangeAspect="1"/>
          </p:cNvPicPr>
          <p:nvPr/>
        </p:nvPicPr>
        <p:blipFill>
          <a:blip r:embed="rId2"/>
          <a:stretch>
            <a:fillRect/>
          </a:stretch>
        </p:blipFill>
        <p:spPr>
          <a:xfrm>
            <a:off x="181170" y="2025922"/>
            <a:ext cx="4183171" cy="2341323"/>
          </a:xfrm>
          <a:prstGeom prst="rect">
            <a:avLst/>
          </a:prstGeom>
        </p:spPr>
      </p:pic>
      <p:pic>
        <p:nvPicPr>
          <p:cNvPr id="6" name="Imagem 5">
            <a:extLst>
              <a:ext uri="{FF2B5EF4-FFF2-40B4-BE49-F238E27FC236}">
                <a16:creationId xmlns:a16="http://schemas.microsoft.com/office/drawing/2014/main" id="{7206E5A1-B29E-FE19-5CEB-BADD97553DAA}"/>
              </a:ext>
            </a:extLst>
          </p:cNvPr>
          <p:cNvPicPr>
            <a:picLocks noChangeAspect="1"/>
          </p:cNvPicPr>
          <p:nvPr/>
        </p:nvPicPr>
        <p:blipFill>
          <a:blip r:embed="rId3"/>
          <a:stretch>
            <a:fillRect/>
          </a:stretch>
        </p:blipFill>
        <p:spPr>
          <a:xfrm>
            <a:off x="420926" y="4268994"/>
            <a:ext cx="3945829" cy="2255989"/>
          </a:xfrm>
          <a:prstGeom prst="rect">
            <a:avLst/>
          </a:prstGeom>
        </p:spPr>
      </p:pic>
    </p:spTree>
    <p:extLst>
      <p:ext uri="{BB962C8B-B14F-4D97-AF65-F5344CB8AC3E}">
        <p14:creationId xmlns:p14="http://schemas.microsoft.com/office/powerpoint/2010/main" val="2073450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5501420" y="2399720"/>
            <a:ext cx="6202900" cy="2577850"/>
          </a:xfrm>
        </p:spPr>
        <p:txBody>
          <a:bodyPr vert="horz" lIns="91440" tIns="45720" rIns="91440" bIns="45720" rtlCol="0" anchor="t">
            <a:normAutofit/>
          </a:bodyPr>
          <a:lstStyle/>
          <a:p>
            <a:r>
              <a:rPr lang="pt-BR" sz="2000" dirty="0">
                <a:ea typeface="+mn-lt"/>
                <a:cs typeface="+mn-lt"/>
              </a:rPr>
              <a:t>Assistência à Condução e Segurança Viária: Em sistemas de assistência ao condutor e veículos autônomos, o </a:t>
            </a:r>
            <a:r>
              <a:rPr lang="pt-BR" sz="2000" dirty="0" err="1">
                <a:ea typeface="+mn-lt"/>
                <a:cs typeface="+mn-lt"/>
              </a:rPr>
              <a:t>BASNet</a:t>
            </a:r>
            <a:r>
              <a:rPr lang="pt-BR" sz="2000" dirty="0">
                <a:ea typeface="+mn-lt"/>
                <a:cs typeface="+mn-lt"/>
              </a:rPr>
              <a:t> pode auxiliar na detecção e segmentação de pedestres, veículos e outros objetos em cenas de tráfego, contribuindo para a prevenção de acidentes e aprimoramento da segurança viária.</a:t>
            </a:r>
            <a:endParaRPr lang="pt-BR" dirty="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Diagrama&#10;&#10;Descrição gerada automaticamente">
            <a:extLst>
              <a:ext uri="{FF2B5EF4-FFF2-40B4-BE49-F238E27FC236}">
                <a16:creationId xmlns:a16="http://schemas.microsoft.com/office/drawing/2014/main" id="{59254B01-0780-D241-30DA-2E3FAF922663}"/>
              </a:ext>
            </a:extLst>
          </p:cNvPr>
          <p:cNvPicPr>
            <a:picLocks noChangeAspect="1"/>
          </p:cNvPicPr>
          <p:nvPr/>
        </p:nvPicPr>
        <p:blipFill>
          <a:blip r:embed="rId2"/>
          <a:stretch>
            <a:fillRect/>
          </a:stretch>
        </p:blipFill>
        <p:spPr>
          <a:xfrm>
            <a:off x="7191570" y="4391254"/>
            <a:ext cx="4308431" cy="2184747"/>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0686D4D2-81AC-6466-5A23-B287A9093D59}"/>
              </a:ext>
            </a:extLst>
          </p:cNvPr>
          <p:cNvPicPr>
            <a:picLocks noChangeAspect="1"/>
          </p:cNvPicPr>
          <p:nvPr/>
        </p:nvPicPr>
        <p:blipFill>
          <a:blip r:embed="rId3"/>
          <a:stretch>
            <a:fillRect/>
          </a:stretch>
        </p:blipFill>
        <p:spPr>
          <a:xfrm>
            <a:off x="-36209" y="2234688"/>
            <a:ext cx="5542768" cy="3429000"/>
          </a:xfrm>
          <a:prstGeom prst="rect">
            <a:avLst/>
          </a:prstGeom>
        </p:spPr>
      </p:pic>
    </p:spTree>
    <p:extLst>
      <p:ext uri="{BB962C8B-B14F-4D97-AF65-F5344CB8AC3E}">
        <p14:creationId xmlns:p14="http://schemas.microsoft.com/office/powerpoint/2010/main" val="3713561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0432094" cy="1992270"/>
          </a:xfrm>
        </p:spPr>
        <p:txBody>
          <a:bodyPr vert="horz" lIns="91440" tIns="45720" rIns="91440" bIns="45720" rtlCol="0" anchor="t">
            <a:normAutofit/>
          </a:bodyPr>
          <a:lstStyle/>
          <a:p>
            <a:pPr marL="0" indent="0">
              <a:buNone/>
            </a:pPr>
            <a:r>
              <a:rPr lang="pt-BR" dirty="0">
                <a:ea typeface="Calibri"/>
                <a:cs typeface="Calibri"/>
                <a:hlinkClick r:id="rId3"/>
              </a:rPr>
              <a:t>Cópia de basnet_segmentation - Colaboratory (google.com)</a:t>
            </a:r>
            <a:endParaRPr lang="pt-BR"/>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252609" y="3960616"/>
            <a:ext cx="11680859" cy="2659743"/>
            <a:chOff x="388307" y="3333480"/>
            <a:chExt cx="11680859"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3562566"/>
              <a:ext cx="6834328"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414506" y="3333480"/>
              <a:ext cx="3654660"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88307" y="3775545"/>
              <a:ext cx="2750059"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752147" y="4028927"/>
              <a:ext cx="1428328" cy="94816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6747099" y="4109760"/>
              <a:ext cx="1292630" cy="92728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4961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462419" y="1408090"/>
            <a:ext cx="11201400" cy="5032375"/>
          </a:xfrm>
        </p:spPr>
        <p:txBody>
          <a:bodyPr vert="horz" lIns="91440" tIns="45720" rIns="91440" bIns="45720" rtlCol="0" anchor="t">
            <a:normAutofit lnSpcReduction="10000"/>
          </a:bodyPr>
          <a:lstStyle/>
          <a:p>
            <a:pPr marL="0" indent="0">
              <a:buNone/>
            </a:pPr>
            <a:r>
              <a:rPr lang="pt-BR" dirty="0">
                <a:ea typeface="+mn-lt"/>
                <a:cs typeface="+mn-lt"/>
              </a:rPr>
              <a:t>[1]</a:t>
            </a:r>
            <a:r>
              <a:rPr lang="pt-BR" dirty="0" err="1">
                <a:ea typeface="+mn-lt"/>
                <a:cs typeface="+mn-lt"/>
              </a:rPr>
              <a:t>Xuebin</a:t>
            </a:r>
            <a:r>
              <a:rPr lang="pt-BR" dirty="0">
                <a:ea typeface="+mn-lt"/>
                <a:cs typeface="+mn-lt"/>
              </a:rPr>
              <a:t> Qin, Deng-Ping Fan, </a:t>
            </a:r>
            <a:r>
              <a:rPr lang="pt-BR" dirty="0" err="1">
                <a:ea typeface="+mn-lt"/>
                <a:cs typeface="+mn-lt"/>
              </a:rPr>
              <a:t>Chenyang</a:t>
            </a:r>
            <a:r>
              <a:rPr lang="pt-BR" dirty="0">
                <a:ea typeface="+mn-lt"/>
                <a:cs typeface="+mn-lt"/>
              </a:rPr>
              <a:t> Huang, Cyril </a:t>
            </a:r>
            <a:r>
              <a:rPr lang="pt-BR" dirty="0" err="1">
                <a:ea typeface="+mn-lt"/>
                <a:cs typeface="+mn-lt"/>
              </a:rPr>
              <a:t>Diagne</a:t>
            </a:r>
            <a:r>
              <a:rPr lang="pt-BR" dirty="0">
                <a:ea typeface="+mn-lt"/>
                <a:cs typeface="+mn-lt"/>
              </a:rPr>
              <a:t>, </a:t>
            </a:r>
            <a:r>
              <a:rPr lang="pt-BR" dirty="0" err="1">
                <a:ea typeface="+mn-lt"/>
                <a:cs typeface="+mn-lt"/>
              </a:rPr>
              <a:t>Zichen</a:t>
            </a:r>
            <a:r>
              <a:rPr lang="pt-BR" dirty="0">
                <a:ea typeface="+mn-lt"/>
                <a:cs typeface="+mn-lt"/>
              </a:rPr>
              <a:t> Zhang, Adria </a:t>
            </a:r>
            <a:r>
              <a:rPr lang="pt-BR" dirty="0" err="1">
                <a:ea typeface="+mn-lt"/>
                <a:cs typeface="+mn-lt"/>
              </a:rPr>
              <a:t>Cabeza</a:t>
            </a:r>
            <a:r>
              <a:rPr lang="pt-BR" dirty="0">
                <a:ea typeface="+mn-lt"/>
                <a:cs typeface="+mn-lt"/>
              </a:rPr>
              <a:t> Sant’Anna, Albert </a:t>
            </a:r>
            <a:r>
              <a:rPr lang="pt-BR" dirty="0" err="1">
                <a:ea typeface="+mn-lt"/>
                <a:cs typeface="+mn-lt"/>
              </a:rPr>
              <a:t>Su</a:t>
            </a:r>
            <a:r>
              <a:rPr lang="pt-BR" dirty="0">
                <a:ea typeface="+mn-lt"/>
                <a:cs typeface="+mn-lt"/>
              </a:rPr>
              <a:t> ` </a:t>
            </a:r>
            <a:r>
              <a:rPr lang="pt-BR" dirty="0" err="1">
                <a:ea typeface="+mn-lt"/>
                <a:cs typeface="+mn-lt"/>
              </a:rPr>
              <a:t>arez</a:t>
            </a:r>
            <a:r>
              <a:rPr lang="pt-BR" dirty="0">
                <a:ea typeface="+mn-lt"/>
                <a:cs typeface="+mn-lt"/>
              </a:rPr>
              <a:t>, Martin </a:t>
            </a:r>
            <a:r>
              <a:rPr lang="pt-BR" dirty="0" err="1">
                <a:ea typeface="+mn-lt"/>
                <a:cs typeface="+mn-lt"/>
              </a:rPr>
              <a:t>Jagersand</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Ling</a:t>
            </a:r>
            <a:r>
              <a:rPr lang="pt-BR" dirty="0">
                <a:ea typeface="+mn-lt"/>
                <a:cs typeface="+mn-lt"/>
              </a:rPr>
              <a:t> </a:t>
            </a:r>
            <a:r>
              <a:rPr lang="pt-BR" dirty="0" err="1">
                <a:ea typeface="+mn-lt"/>
                <a:cs typeface="+mn-lt"/>
              </a:rPr>
              <a:t>Shao</a:t>
            </a:r>
            <a:r>
              <a:rPr lang="pt-BR" dirty="0">
                <a:ea typeface="+mn-lt"/>
                <a:cs typeface="+mn-lt"/>
              </a:rPr>
              <a:t>, ` Fellow, IEEE,"</a:t>
            </a:r>
            <a:r>
              <a:rPr lang="pt-BR" dirty="0" err="1">
                <a:ea typeface="+mn-lt"/>
                <a:cs typeface="+mn-lt"/>
              </a:rPr>
              <a:t>Boundary-Aware</a:t>
            </a:r>
            <a:r>
              <a:rPr lang="pt-BR" dirty="0">
                <a:ea typeface="+mn-lt"/>
                <a:cs typeface="+mn-lt"/>
              </a:rPr>
              <a:t> </a:t>
            </a:r>
            <a:r>
              <a:rPr lang="pt-BR" dirty="0" err="1">
                <a:ea typeface="+mn-lt"/>
                <a:cs typeface="+mn-lt"/>
              </a:rPr>
              <a:t>Segmentation</a:t>
            </a:r>
            <a:r>
              <a:rPr lang="pt-BR" dirty="0">
                <a:ea typeface="+mn-lt"/>
                <a:cs typeface="+mn-lt"/>
              </a:rPr>
              <a:t> Network for Mobile </a:t>
            </a:r>
            <a:r>
              <a:rPr lang="pt-BR" dirty="0" err="1">
                <a:ea typeface="+mn-lt"/>
                <a:cs typeface="+mn-lt"/>
              </a:rPr>
              <a:t>and</a:t>
            </a:r>
            <a:r>
              <a:rPr lang="pt-BR" dirty="0">
                <a:ea typeface="+mn-lt"/>
                <a:cs typeface="+mn-lt"/>
              </a:rPr>
              <a:t> Web </a:t>
            </a:r>
            <a:r>
              <a:rPr lang="pt-BR" dirty="0" err="1">
                <a:ea typeface="+mn-lt"/>
                <a:cs typeface="+mn-lt"/>
              </a:rPr>
              <a:t>Applications</a:t>
            </a:r>
            <a:r>
              <a:rPr lang="pt-BR" dirty="0">
                <a:ea typeface="+mn-lt"/>
                <a:cs typeface="+mn-lt"/>
              </a:rPr>
              <a:t>"</a:t>
            </a:r>
          </a:p>
          <a:p>
            <a:pPr marL="0" indent="0">
              <a:buNone/>
            </a:pPr>
            <a:r>
              <a:rPr lang="pt-BR" dirty="0">
                <a:ea typeface="+mn-lt"/>
                <a:cs typeface="+mn-lt"/>
              </a:rPr>
              <a:t>[2]S</a:t>
            </a:r>
            <a:r>
              <a:rPr lang="pt-BR" dirty="0"/>
              <a:t>ylvio </a:t>
            </a:r>
            <a:r>
              <a:rPr lang="pt-BR" dirty="0" err="1"/>
              <a:t>Mantelli</a:t>
            </a:r>
            <a:r>
              <a:rPr lang="pt-BR" dirty="0"/>
              <a:t>,"Técnicas de Segmentação Simples de Imagens",</a:t>
            </a:r>
            <a:endParaRPr lang="pt-BR" dirty="0">
              <a:ea typeface="Calibri"/>
              <a:cs typeface="Calibri"/>
            </a:endParaRPr>
          </a:p>
          <a:p>
            <a:pPr marL="0" indent="0">
              <a:buNone/>
            </a:pPr>
            <a:r>
              <a:rPr lang="pt-BR" dirty="0">
                <a:hlinkClick r:id="rId3">
                  <a:extLst>
                    <a:ext uri="{A12FA001-AC4F-418D-AE19-62706E023703}">
                      <ahyp:hlinkClr xmlns:ahyp="http://schemas.microsoft.com/office/drawing/2018/hyperlinkcolor" val="tx"/>
                    </a:ext>
                  </a:extLst>
                </a:hlinkClick>
              </a:rPr>
              <a:t>segmentos.fm (ufsc.br)</a:t>
            </a:r>
          </a:p>
          <a:p>
            <a:pPr marL="0" indent="0">
              <a:buNone/>
            </a:pPr>
            <a:r>
              <a:rPr lang="pt-BR" dirty="0"/>
              <a:t>[3]ANAIS DO V WORKSHOP DE ÁLGEBRA DA UFG-CAC,"O que é segmentação de imagens?",</a:t>
            </a:r>
            <a:r>
              <a:rPr lang="pt-BR" dirty="0">
                <a:hlinkClick r:id="rId4">
                  <a:extLst>
                    <a:ext uri="{A12FA001-AC4F-418D-AE19-62706E023703}">
                      <ahyp:hlinkClr xmlns:ahyp="http://schemas.microsoft.com/office/drawing/2018/hyperlinkcolor" val="tx"/>
                    </a:ext>
                  </a:extLst>
                </a:hlinkClick>
              </a:rPr>
              <a:t>O_que_e_segmentacao_de_imagens.pdf (ufg.br)</a:t>
            </a:r>
          </a:p>
          <a:p>
            <a:pPr marL="0" indent="0">
              <a:buNone/>
            </a:pPr>
            <a:r>
              <a:rPr lang="pt-BR" dirty="0">
                <a:ea typeface="Calibri"/>
                <a:cs typeface="Calibri"/>
              </a:rPr>
              <a:t>[4]</a:t>
            </a:r>
            <a:r>
              <a:rPr lang="pt-BR" sz="1200" dirty="0">
                <a:ea typeface="+mn-lt"/>
                <a:cs typeface="+mn-lt"/>
              </a:rPr>
              <a:t> </a:t>
            </a:r>
            <a:r>
              <a:rPr lang="pt-BR" dirty="0">
                <a:hlinkClick r:id="rId5">
                  <a:extLst>
                    <a:ext uri="{A12FA001-AC4F-418D-AE19-62706E023703}">
                      <ahyp:hlinkClr xmlns:ahyp="http://schemas.microsoft.com/office/drawing/2018/hyperlinkcolor" val="tx"/>
                    </a:ext>
                  </a:extLst>
                </a:hlinkClick>
              </a:rPr>
              <a:t>Deng-Ping Fan</a:t>
            </a:r>
            <a:r>
              <a:rPr lang="pt-BR" dirty="0"/>
              <a:t>, </a:t>
            </a:r>
            <a:r>
              <a:rPr lang="pt-BR" dirty="0">
                <a:hlinkClick r:id="rId6">
                  <a:extLst>
                    <a:ext uri="{A12FA001-AC4F-418D-AE19-62706E023703}">
                      <ahyp:hlinkClr xmlns:ahyp="http://schemas.microsoft.com/office/drawing/2018/hyperlinkcolor" val="tx"/>
                    </a:ext>
                  </a:extLst>
                </a:hlinkClick>
              </a:rPr>
              <a:t>Ge-Peng Ji</a:t>
            </a:r>
            <a:r>
              <a:rPr lang="pt-BR" dirty="0"/>
              <a:t>, </a:t>
            </a:r>
            <a:r>
              <a:rPr lang="pt-BR" dirty="0">
                <a:hlinkClick r:id="rId7">
                  <a:extLst>
                    <a:ext uri="{A12FA001-AC4F-418D-AE19-62706E023703}">
                      <ahyp:hlinkClr xmlns:ahyp="http://schemas.microsoft.com/office/drawing/2018/hyperlinkcolor" val="tx"/>
                    </a:ext>
                  </a:extLst>
                </a:hlinkClick>
              </a:rPr>
              <a:t>Guolei Sun</a:t>
            </a:r>
            <a:r>
              <a:rPr lang="pt-BR" dirty="0"/>
              <a:t>, </a:t>
            </a:r>
            <a:r>
              <a:rPr lang="pt-BR" dirty="0">
                <a:hlinkClick r:id="rId8">
                  <a:extLst>
                    <a:ext uri="{A12FA001-AC4F-418D-AE19-62706E023703}">
                      <ahyp:hlinkClr xmlns:ahyp="http://schemas.microsoft.com/office/drawing/2018/hyperlinkcolor" val="tx"/>
                    </a:ext>
                  </a:extLst>
                </a:hlinkClick>
              </a:rPr>
              <a:t>Ming-Ming Cheng</a:t>
            </a:r>
            <a:r>
              <a:rPr lang="pt-BR" dirty="0"/>
              <a:t>, </a:t>
            </a:r>
            <a:r>
              <a:rPr lang="pt-BR" dirty="0">
                <a:hlinkClick r:id="rId9">
                  <a:extLst>
                    <a:ext uri="{A12FA001-AC4F-418D-AE19-62706E023703}">
                      <ahyp:hlinkClr xmlns:ahyp="http://schemas.microsoft.com/office/drawing/2018/hyperlinkcolor" val="tx"/>
                    </a:ext>
                  </a:extLst>
                </a:hlinkClick>
              </a:rPr>
              <a:t>Jianbing Shen</a:t>
            </a:r>
            <a:r>
              <a:rPr lang="pt-BR" dirty="0"/>
              <a:t>, </a:t>
            </a:r>
            <a:r>
              <a:rPr lang="pt-BR" dirty="0">
                <a:hlinkClick r:id="rId10">
                  <a:extLst>
                    <a:ext uri="{A12FA001-AC4F-418D-AE19-62706E023703}">
                      <ahyp:hlinkClr xmlns:ahyp="http://schemas.microsoft.com/office/drawing/2018/hyperlinkcolor" val="tx"/>
                    </a:ext>
                  </a:extLst>
                </a:hlinkClick>
              </a:rPr>
              <a:t>Ling Shao</a:t>
            </a:r>
            <a:r>
              <a:rPr lang="pt-BR" sz="1200" dirty="0">
                <a:ea typeface="+mn-lt"/>
                <a:cs typeface="+mn-lt"/>
              </a:rPr>
              <a:t>,=</a:t>
            </a:r>
            <a:r>
              <a:rPr lang="pt-BR" dirty="0"/>
              <a:t>"</a:t>
            </a:r>
            <a:r>
              <a:rPr lang="pt-BR" err="1"/>
              <a:t>camouflaged</a:t>
            </a:r>
            <a:r>
              <a:rPr lang="pt-BR" dirty="0"/>
              <a:t> </a:t>
            </a:r>
            <a:r>
              <a:rPr lang="pt-BR" err="1"/>
              <a:t>Object</a:t>
            </a:r>
            <a:r>
              <a:rPr lang="pt-BR" dirty="0"/>
              <a:t> </a:t>
            </a:r>
            <a:r>
              <a:rPr lang="pt-BR" err="1"/>
              <a:t>Detection</a:t>
            </a:r>
            <a:r>
              <a:rPr lang="pt-BR" dirty="0"/>
              <a:t> </a:t>
            </a:r>
            <a:r>
              <a:rPr lang="pt-BR" dirty="0">
                <a:ea typeface="+mn-lt"/>
                <a:cs typeface="+mn-lt"/>
              </a:rPr>
              <a:t>",</a:t>
            </a:r>
            <a:r>
              <a:rPr lang="pt-BR" dirty="0">
                <a:ea typeface="+mn-lt"/>
                <a:cs typeface="+mn-lt"/>
                <a:hlinkClick r:id="rId11">
                  <a:extLst>
                    <a:ext uri="{A12FA001-AC4F-418D-AE19-62706E023703}">
                      <ahyp:hlinkClr xmlns:ahyp="http://schemas.microsoft.com/office/drawing/2018/hyperlinkcolor" val="tx"/>
                    </a:ext>
                  </a:extLst>
                </a:hlinkClick>
              </a:rPr>
              <a:t>DengPingFan/SINet: Camouflaged Object Detection, CVPR 2020 (Oral) (github.com)</a:t>
            </a:r>
            <a:endParaRPr lang="pt-BR" dirty="0">
              <a:ea typeface="+mn-lt"/>
              <a:cs typeface="+mn-lt"/>
            </a:endParaRPr>
          </a:p>
          <a:p>
            <a:pPr marL="0" indent="0">
              <a:buNone/>
            </a:pPr>
            <a:endParaRPr lang="pt-BR" dirty="0">
              <a:ea typeface="+mn-lt"/>
              <a:cs typeface="+mn-lt"/>
            </a:endParaRPr>
          </a:p>
        </p:txBody>
      </p:sp>
    </p:spTree>
    <p:extLst>
      <p:ext uri="{BB962C8B-B14F-4D97-AF65-F5344CB8AC3E}">
        <p14:creationId xmlns:p14="http://schemas.microsoft.com/office/powerpoint/2010/main" val="1787264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0877811" cy="5032375"/>
          </a:xfrm>
        </p:spPr>
        <p:txBody>
          <a:bodyPr vert="horz" lIns="91440" tIns="45720" rIns="91440" bIns="45720" rtlCol="0" anchor="t">
            <a:normAutofit/>
          </a:bodyPr>
          <a:lstStyle/>
          <a:p>
            <a:pPr marL="0" indent="0">
              <a:buNone/>
            </a:pPr>
            <a:r>
              <a:rPr lang="pt-BR" dirty="0">
                <a:ea typeface="+mn-lt"/>
                <a:cs typeface="+mn-lt"/>
              </a:rPr>
              <a:t>[6]</a:t>
            </a:r>
            <a:r>
              <a:rPr lang="pt-BR" sz="1200" dirty="0">
                <a:solidFill>
                  <a:srgbClr val="6C757D"/>
                </a:solidFill>
                <a:ea typeface="+mn-lt"/>
                <a:cs typeface="+mn-lt"/>
              </a:rPr>
              <a:t> </a:t>
            </a:r>
            <a:r>
              <a:rPr lang="pt-BR" dirty="0" err="1">
                <a:solidFill>
                  <a:srgbClr val="000000"/>
                </a:solidFill>
                <a:cs typeface="Calibri"/>
              </a:rPr>
              <a:t>Badrinarayanan</a:t>
            </a:r>
            <a:r>
              <a:rPr lang="pt-BR" dirty="0">
                <a:solidFill>
                  <a:srgbClr val="000000"/>
                </a:solidFill>
                <a:cs typeface="Calibri"/>
              </a:rPr>
              <a:t> et al. ," </a:t>
            </a:r>
            <a:r>
              <a:rPr lang="pt-BR" dirty="0" err="1">
                <a:solidFill>
                  <a:srgbClr val="000000"/>
                </a:solidFill>
                <a:cs typeface="Calibri"/>
              </a:rPr>
              <a:t>SegNet</a:t>
            </a:r>
            <a:r>
              <a:rPr lang="pt-BR" dirty="0">
                <a:solidFill>
                  <a:srgbClr val="000000"/>
                </a:solidFill>
                <a:cs typeface="Calibri"/>
              </a:rPr>
              <a:t>: A </a:t>
            </a:r>
            <a:r>
              <a:rPr lang="pt-BR" dirty="0" err="1">
                <a:solidFill>
                  <a:srgbClr val="000000"/>
                </a:solidFill>
                <a:cs typeface="Calibri"/>
              </a:rPr>
              <a:t>Deep</a:t>
            </a:r>
            <a:r>
              <a:rPr lang="pt-BR" dirty="0">
                <a:solidFill>
                  <a:srgbClr val="000000"/>
                </a:solidFill>
                <a:cs typeface="Calibri"/>
              </a:rPr>
              <a:t> </a:t>
            </a:r>
            <a:r>
              <a:rPr lang="pt-BR" dirty="0" err="1">
                <a:solidFill>
                  <a:srgbClr val="000000"/>
                </a:solidFill>
                <a:cs typeface="Calibri"/>
              </a:rPr>
              <a:t>Convolutional</a:t>
            </a:r>
            <a:r>
              <a:rPr lang="pt-BR" dirty="0">
                <a:solidFill>
                  <a:srgbClr val="000000"/>
                </a:solidFill>
                <a:cs typeface="Calibri"/>
              </a:rPr>
              <a:t> </a:t>
            </a:r>
            <a:r>
              <a:rPr lang="pt-BR" dirty="0" err="1">
                <a:solidFill>
                  <a:srgbClr val="000000"/>
                </a:solidFill>
                <a:cs typeface="Calibri"/>
              </a:rPr>
              <a:t>Encoder-Decoder</a:t>
            </a:r>
            <a:r>
              <a:rPr lang="pt-BR" dirty="0">
                <a:solidFill>
                  <a:srgbClr val="000000"/>
                </a:solidFill>
                <a:cs typeface="Calibri"/>
              </a:rPr>
              <a:t> </a:t>
            </a:r>
            <a:r>
              <a:rPr lang="pt-BR" dirty="0" err="1">
                <a:solidFill>
                  <a:srgbClr val="000000"/>
                </a:solidFill>
                <a:cs typeface="Calibri"/>
              </a:rPr>
              <a:t>Architecture</a:t>
            </a:r>
            <a:r>
              <a:rPr lang="pt-BR" dirty="0">
                <a:solidFill>
                  <a:srgbClr val="000000"/>
                </a:solidFill>
                <a:cs typeface="Calibri"/>
              </a:rPr>
              <a:t> for </a:t>
            </a:r>
            <a:r>
              <a:rPr lang="pt-BR" dirty="0" err="1">
                <a:solidFill>
                  <a:srgbClr val="000000"/>
                </a:solidFill>
                <a:cs typeface="Calibri"/>
              </a:rPr>
              <a:t>Image</a:t>
            </a:r>
            <a:r>
              <a:rPr lang="pt-BR" dirty="0">
                <a:solidFill>
                  <a:srgbClr val="000000"/>
                </a:solidFill>
                <a:cs typeface="Calibri"/>
              </a:rPr>
              <a:t> </a:t>
            </a:r>
            <a:r>
              <a:rPr lang="pt-BR" dirty="0" err="1">
                <a:solidFill>
                  <a:srgbClr val="000000"/>
                </a:solidFill>
                <a:cs typeface="Calibri"/>
              </a:rPr>
              <a:t>Segmentation</a:t>
            </a:r>
            <a:r>
              <a:rPr lang="pt-BR" dirty="0">
                <a:solidFill>
                  <a:srgbClr val="000000"/>
                </a:solidFill>
                <a:cs typeface="Calibri"/>
              </a:rPr>
              <a:t> ",</a:t>
            </a:r>
            <a:r>
              <a:rPr lang="pt-BR" dirty="0">
                <a:solidFill>
                  <a:srgbClr val="000000"/>
                </a:solidFill>
                <a:cs typeface="Calibri"/>
                <a:hlinkClick r:id="rId3">
                  <a:extLst>
                    <a:ext uri="{A12FA001-AC4F-418D-AE19-62706E023703}">
                      <ahyp:hlinkClr xmlns:ahyp="http://schemas.microsoft.com/office/drawing/2018/hyperlinkcolor" val="tx"/>
                    </a:ext>
                  </a:extLst>
                </a:hlinkClick>
              </a:rPr>
              <a:t>SegNet Explained | Papers With Code</a:t>
            </a:r>
            <a:endParaRPr lang="pt-BR">
              <a:solidFill>
                <a:srgbClr val="000000"/>
              </a:solidFill>
              <a:cs typeface="Calibri"/>
            </a:endParaRPr>
          </a:p>
          <a:p>
            <a:pPr marL="0" indent="0">
              <a:buNone/>
            </a:pPr>
            <a:endParaRPr lang="pt-BR">
              <a:cs typeface="Calibri"/>
            </a:endParaRPr>
          </a:p>
          <a:p>
            <a:pPr marL="0" indent="0">
              <a:buNone/>
            </a:pPr>
            <a:endParaRPr lang="pt-BR">
              <a:ea typeface="Calibri"/>
              <a:cs typeface="Calibri"/>
            </a:endParaRPr>
          </a:p>
        </p:txBody>
      </p:sp>
    </p:spTree>
    <p:extLst>
      <p:ext uri="{BB962C8B-B14F-4D97-AF65-F5344CB8AC3E}">
        <p14:creationId xmlns:p14="http://schemas.microsoft.com/office/powerpoint/2010/main" val="1717631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a:xfrm>
            <a:off x="399789" y="-218"/>
            <a:ext cx="10515600" cy="1085481"/>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5294416" y="1146257"/>
            <a:ext cx="6521883" cy="5352603"/>
          </a:xfrm>
        </p:spPr>
        <p:txBody>
          <a:bodyPr vert="horz" lIns="91440" tIns="45720" rIns="91440" bIns="45720" rtlCol="0" anchor="t">
            <a:normAutofit lnSpcReduction="10000"/>
          </a:bodyPr>
          <a:lstStyle/>
          <a:p>
            <a:pPr marL="0" indent="0">
              <a:lnSpc>
                <a:spcPct val="80000"/>
              </a:lnSpc>
              <a:buNone/>
            </a:pPr>
            <a:r>
              <a:rPr lang="pt-BR">
                <a:solidFill>
                  <a:srgbClr val="000000"/>
                </a:solidFill>
                <a:latin typeface="Calibri" panose="020F0502020204030204"/>
                <a:ea typeface="Calibri" panose="020F0502020204030204"/>
                <a:cs typeface="Calibri" panose="020F0502020204030204"/>
              </a:rPr>
              <a:t>Estudada por décadas com métodos convencionais e recentemente com deep learning.</a:t>
            </a:r>
            <a:endParaRPr lang="pt-BR"/>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convencionais: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contorno ativo (métodos de conjunto de níveis)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teóricas de grafos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agrupamento</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Falham quando as fronteiras são complexas.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 permitem resolver casos complexos, mas com alto custo de tempo.</a:t>
            </a:r>
            <a:endParaRPr lang="pt-BR" dirty="0"/>
          </a:p>
          <a:p>
            <a:pPr marL="0" indent="0">
              <a:buNone/>
            </a:pPr>
            <a:endParaRPr lang="pt-BR" dirty="0">
              <a:cs typeface="Calibri"/>
            </a:endParaRPr>
          </a:p>
          <a:p>
            <a:endParaRPr lang="pt-BR"/>
          </a:p>
          <a:p>
            <a:pPr marL="0" indent="0">
              <a:buNone/>
            </a:pPr>
            <a:endParaRPr lang="pt-BR" dirty="0">
              <a:ea typeface="+mn-lt"/>
              <a:cs typeface="+mn-lt"/>
            </a:endParaRPr>
          </a:p>
        </p:txBody>
      </p:sp>
      <p:pic>
        <p:nvPicPr>
          <p:cNvPr id="5" name="Imagem 4" descr="Lagarto com a boca aberta&#10;&#10;Descrição gerada automaticamente">
            <a:extLst>
              <a:ext uri="{FF2B5EF4-FFF2-40B4-BE49-F238E27FC236}">
                <a16:creationId xmlns:a16="http://schemas.microsoft.com/office/drawing/2014/main" id="{ECC38ACC-00CF-4856-E6A8-69FD2AC2784C}"/>
              </a:ext>
            </a:extLst>
          </p:cNvPr>
          <p:cNvPicPr>
            <a:picLocks noChangeAspect="1"/>
          </p:cNvPicPr>
          <p:nvPr/>
        </p:nvPicPr>
        <p:blipFill>
          <a:blip r:embed="rId3"/>
          <a:stretch>
            <a:fillRect/>
          </a:stretch>
        </p:blipFill>
        <p:spPr>
          <a:xfrm>
            <a:off x="281854" y="1271212"/>
            <a:ext cx="4879149" cy="4948521"/>
          </a:xfrm>
          <a:prstGeom prst="rect">
            <a:avLst/>
          </a:prstGeom>
        </p:spPr>
      </p:pic>
    </p:spTree>
    <p:extLst>
      <p:ext uri="{BB962C8B-B14F-4D97-AF65-F5344CB8AC3E}">
        <p14:creationId xmlns:p14="http://schemas.microsoft.com/office/powerpoint/2010/main" val="1681835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32666AC8-2E17-4DB4-B0F5-60C640CCFD2E}"/>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Obrigado!</a:t>
            </a:r>
            <a:endParaRPr lang="en-US" sz="4000" b="1" i="1"/>
          </a:p>
        </p:txBody>
      </p:sp>
      <p:pic>
        <p:nvPicPr>
          <p:cNvPr id="24" name="Picture 23" descr="Microscopic view of cells">
            <a:extLst>
              <a:ext uri="{FF2B5EF4-FFF2-40B4-BE49-F238E27FC236}">
                <a16:creationId xmlns:a16="http://schemas.microsoft.com/office/drawing/2014/main" id="{437CF73C-1F2A-12D2-E999-575BD35D2C4D}"/>
              </a:ext>
            </a:extLst>
          </p:cNvPr>
          <p:cNvPicPr>
            <a:picLocks noChangeAspect="1"/>
          </p:cNvPicPr>
          <p:nvPr/>
        </p:nvPicPr>
        <p:blipFill rotWithShape="1">
          <a:blip r:embed="rId2"/>
          <a:srcRect l="29694" r="11060" b="-4"/>
          <a:stretch/>
        </p:blipFill>
        <p:spPr>
          <a:xfrm>
            <a:off x="-1" y="-2"/>
            <a:ext cx="6096001" cy="6858002"/>
          </a:xfrm>
          <a:prstGeom prst="rect">
            <a:avLst/>
          </a:prstGeom>
        </p:spPr>
      </p:pic>
      <p:sp>
        <p:nvSpPr>
          <p:cNvPr id="2" name="CaixaDeTexto 1">
            <a:extLst>
              <a:ext uri="{FF2B5EF4-FFF2-40B4-BE49-F238E27FC236}">
                <a16:creationId xmlns:a16="http://schemas.microsoft.com/office/drawing/2014/main" id="{5E60DA7E-A35B-8B06-38DC-C2ED2E22DDCE}"/>
              </a:ext>
            </a:extLst>
          </p:cNvPr>
          <p:cNvSpPr txBox="1"/>
          <p:nvPr/>
        </p:nvSpPr>
        <p:spPr>
          <a:xfrm>
            <a:off x="6803409" y="2470245"/>
            <a:ext cx="4156512"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https://forms.gle/pdMFSNvjdZFDrpYUA</a:t>
            </a:r>
          </a:p>
        </p:txBody>
      </p:sp>
    </p:spTree>
    <p:extLst>
      <p:ext uri="{BB962C8B-B14F-4D97-AF65-F5344CB8AC3E}">
        <p14:creationId xmlns:p14="http://schemas.microsoft.com/office/powerpoint/2010/main" val="26557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10515600" cy="793207"/>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484225" y="1305215"/>
            <a:ext cx="7533604" cy="5186795"/>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Existem algumas dificuldades inerentes ao processo de segmentação de imagens. Alguns fatores devem ser considerados antes de executarmos um processo de segmentação. Dentre eles podemos destacar as seguintes.</a:t>
            </a:r>
          </a:p>
          <a:p>
            <a:pPr marL="0" indent="0">
              <a:buNone/>
            </a:pPr>
            <a:r>
              <a:rPr lang="pt-BR" dirty="0">
                <a:solidFill>
                  <a:srgbClr val="0D0D0D"/>
                </a:solidFill>
                <a:latin typeface="Calibri" panose="020F0502020204030204"/>
                <a:ea typeface="Calibri" panose="020F0502020204030204"/>
                <a:cs typeface="Calibri" panose="020F0502020204030204"/>
              </a:rPr>
              <a:t>• Segmentação autônoma em larga escala:</a:t>
            </a:r>
          </a:p>
          <a:p>
            <a:pPr marL="0" indent="0">
              <a:buNone/>
            </a:pPr>
            <a:r>
              <a:rPr lang="pt-BR" dirty="0">
                <a:solidFill>
                  <a:srgbClr val="0D0D0D"/>
                </a:solidFill>
                <a:latin typeface="Calibri" panose="020F0502020204030204"/>
                <a:ea typeface="Calibri" panose="020F0502020204030204"/>
                <a:cs typeface="Calibri" panose="020F0502020204030204"/>
              </a:rPr>
              <a:t>Necessidade de controlar o ambiente de captura da imagem.</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Ambientes bem controlados (grandes contrastes) facilitam a interpretação.</a:t>
            </a:r>
            <a:endParaRPr lang="pt-BR">
              <a:cs typeface="Calibri"/>
            </a:endParaRPr>
          </a:p>
          <a:p>
            <a:pPr marL="0" indent="0">
              <a:buNone/>
            </a:pPr>
            <a:r>
              <a:rPr lang="pt-BR" dirty="0">
                <a:solidFill>
                  <a:srgbClr val="0D0D0D"/>
                </a:solidFill>
                <a:latin typeface="Calibri" panose="020F0502020204030204"/>
                <a:ea typeface="Calibri" panose="020F0502020204030204"/>
                <a:cs typeface="Calibri" panose="020F0502020204030204"/>
              </a:rPr>
              <a:t>Ambientes externos apresentam dificuldades devido ao clima, iluminação, etc.</a:t>
            </a:r>
            <a:endParaRPr lang="pt-BR" dirty="0"/>
          </a:p>
          <a:p>
            <a:pPr marL="0" indent="0">
              <a:buNone/>
            </a:pPr>
            <a:endParaRPr lang="pt-BR" dirty="0">
              <a:solidFill>
                <a:srgbClr val="0D0D0D"/>
              </a:solidFill>
              <a:latin typeface="Calibri" panose="020F0502020204030204"/>
              <a:ea typeface="Calibri" panose="020F0502020204030204"/>
              <a:cs typeface="Calibri" panose="020F0502020204030204"/>
            </a:endParaRPr>
          </a:p>
          <a:p>
            <a:pPr marL="0" indent="0">
              <a:buNone/>
            </a:pPr>
            <a:endParaRPr lang="pt-BR" dirty="0">
              <a:solidFill>
                <a:srgbClr val="0D0D0D"/>
              </a:solidFill>
              <a:latin typeface="Calibri" panose="020F0502020204030204"/>
              <a:ea typeface="Calibri" panose="020F0502020204030204"/>
              <a:cs typeface="Calibri" panose="020F0502020204030204"/>
            </a:endParaRPr>
          </a:p>
        </p:txBody>
      </p:sp>
      <p:pic>
        <p:nvPicPr>
          <p:cNvPr id="5" name="Imagem 4" descr="Foto em preto e branco&#10;&#10;Descrição gerada automaticamente">
            <a:extLst>
              <a:ext uri="{FF2B5EF4-FFF2-40B4-BE49-F238E27FC236}">
                <a16:creationId xmlns:a16="http://schemas.microsoft.com/office/drawing/2014/main" id="{54D5BD4B-7268-4634-6FD7-ABE357E46362}"/>
              </a:ext>
            </a:extLst>
          </p:cNvPr>
          <p:cNvPicPr>
            <a:picLocks noChangeAspect="1"/>
          </p:cNvPicPr>
          <p:nvPr/>
        </p:nvPicPr>
        <p:blipFill>
          <a:blip r:embed="rId2"/>
          <a:stretch>
            <a:fillRect/>
          </a:stretch>
        </p:blipFill>
        <p:spPr>
          <a:xfrm>
            <a:off x="441069" y="1364423"/>
            <a:ext cx="3840858" cy="5370286"/>
          </a:xfrm>
          <a:prstGeom prst="rect">
            <a:avLst/>
          </a:prstGeom>
        </p:spPr>
      </p:pic>
    </p:spTree>
    <p:extLst>
      <p:ext uri="{BB962C8B-B14F-4D97-AF65-F5344CB8AC3E}">
        <p14:creationId xmlns:p14="http://schemas.microsoft.com/office/powerpoint/2010/main" val="3494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88244" y="1791341"/>
            <a:ext cx="7513899" cy="4559656"/>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 Controle da luminosidade: Conforme a aplicação envolvida a existência de sombras tendem a dar uma falsa impressão acerca do tamanho real da região a ser segmentada.</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Bordas das regiões são muitas vezes irregulares e imprecisas.</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Precisão da técnica aplicada depende da qualidade da distinção entre os diferentes elementos da imagem.</a:t>
            </a:r>
          </a:p>
          <a:p>
            <a:pPr marL="0" indent="0">
              <a:buNone/>
            </a:pPr>
            <a:r>
              <a:rPr lang="pt-BR" dirty="0">
                <a:solidFill>
                  <a:srgbClr val="0D0D0D"/>
                </a:solidFill>
                <a:latin typeface="Calibri" panose="020F0502020204030204"/>
                <a:ea typeface="Calibri" panose="020F0502020204030204"/>
                <a:cs typeface="Calibri" panose="020F0502020204030204"/>
              </a:rPr>
              <a:t>• Escolha da melhor estratégia à aplicação que se deseja</a:t>
            </a:r>
          </a:p>
        </p:txBody>
      </p:sp>
      <p:pic>
        <p:nvPicPr>
          <p:cNvPr id="4" name="Imagem 3">
            <a:extLst>
              <a:ext uri="{FF2B5EF4-FFF2-40B4-BE49-F238E27FC236}">
                <a16:creationId xmlns:a16="http://schemas.microsoft.com/office/drawing/2014/main" id="{DCB07EE1-0691-C934-68FB-948D4A8A4E10}"/>
              </a:ext>
            </a:extLst>
          </p:cNvPr>
          <p:cNvPicPr>
            <a:picLocks noChangeAspect="1"/>
          </p:cNvPicPr>
          <p:nvPr/>
        </p:nvPicPr>
        <p:blipFill>
          <a:blip r:embed="rId2"/>
          <a:stretch>
            <a:fillRect/>
          </a:stretch>
        </p:blipFill>
        <p:spPr>
          <a:xfrm>
            <a:off x="441069" y="1896779"/>
            <a:ext cx="3663406" cy="4660478"/>
          </a:xfrm>
          <a:prstGeom prst="rect">
            <a:avLst/>
          </a:prstGeom>
        </p:spPr>
      </p:pic>
    </p:spTree>
    <p:extLst>
      <p:ext uri="{BB962C8B-B14F-4D97-AF65-F5344CB8AC3E}">
        <p14:creationId xmlns:p14="http://schemas.microsoft.com/office/powerpoint/2010/main" val="161743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34447" y="-10656"/>
            <a:ext cx="3796146" cy="124097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58464" y="1029341"/>
            <a:ext cx="7773322" cy="5830195"/>
          </a:xfrm>
        </p:spPr>
        <p:txBody>
          <a:bodyPr vert="horz" lIns="91440" tIns="45720" rIns="91440" bIns="45720" rtlCol="0" anchor="t">
            <a:noAutofit/>
          </a:bodyPr>
          <a:lstStyle/>
          <a:p>
            <a:pPr marL="0" indent="0">
              <a:buNone/>
            </a:pPr>
            <a:r>
              <a:rPr lang="pt-BR" dirty="0">
                <a:solidFill>
                  <a:srgbClr val="000000"/>
                </a:solidFill>
                <a:latin typeface="Calibri"/>
                <a:ea typeface="Calibri"/>
                <a:cs typeface="Calibri" panose="020F0502020204030204"/>
              </a:rPr>
              <a:t>A maioria dos modelos de segmentação de imagens utiliza a perda de entropia cruzada (CE) para supervisionar o processo de treino. A perda de CE penaliza fortemente previsões seriamente erradas, como prever "1" como "0.1" ou prever "0" como "0.9". Isso faz com que os modelos prefiram prever amostras difíceis com uma probabilidade mais neutra, como "0.5". Nas tarefas de segmentação de imagens, os pixels de borda dos objetos são geralmente considerados amostras difíceis. Como resultado, isso pode levar a limites pouco nítidos nos mapas de probabilidade de segmentação previstos pelos modelos.</a:t>
            </a:r>
            <a:endParaRPr lang="pt-BR" dirty="0"/>
          </a:p>
          <a:p>
            <a:pPr marL="0" indent="0">
              <a:buNone/>
            </a:pPr>
            <a:br>
              <a:rPr lang="en-US" dirty="0"/>
            </a:br>
            <a:endParaRPr lang="en-US" dirty="0"/>
          </a:p>
          <a:p>
            <a:pPr marL="0" indent="0">
              <a:buNone/>
            </a:pPr>
            <a:endParaRPr lang="pt-BR" dirty="0">
              <a:solidFill>
                <a:srgbClr val="000000"/>
              </a:solidFill>
              <a:latin typeface="Calibri"/>
              <a:ea typeface="Calibri"/>
              <a:cs typeface="Calibri" panose="020F0502020204030204"/>
            </a:endParaRP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140376" y="1201333"/>
            <a:ext cx="4012423" cy="5473397"/>
          </a:xfrm>
          <a:prstGeom prst="rect">
            <a:avLst/>
          </a:prstGeom>
        </p:spPr>
      </p:pic>
    </p:spTree>
    <p:extLst>
      <p:ext uri="{BB962C8B-B14F-4D97-AF65-F5344CB8AC3E}">
        <p14:creationId xmlns:p14="http://schemas.microsoft.com/office/powerpoint/2010/main" val="6911889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60</Slides>
  <Notes>26</Notes>
  <HiddenSlides>0</HiddenSlides>
  <MMClips>0</MMClips>
  <ScaleCrop>false</ScaleCrop>
  <HeadingPairs>
    <vt:vector size="4" baseType="variant">
      <vt:variant>
        <vt:lpstr>Tema</vt:lpstr>
      </vt:variant>
      <vt:variant>
        <vt:i4>1</vt:i4>
      </vt:variant>
      <vt:variant>
        <vt:lpstr>Títulos de slides</vt:lpstr>
      </vt:variant>
      <vt:variant>
        <vt:i4>60</vt:i4>
      </vt:variant>
    </vt:vector>
  </HeadingPairs>
  <TitlesOfParts>
    <vt:vector size="61" baseType="lpstr">
      <vt:lpstr>Tema do Office</vt:lpstr>
      <vt:lpstr>TP558 - Tópicos avançados em Machine Learning: BASNET</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Trabalho relacionado</vt:lpstr>
      <vt:lpstr>Trabalho relacionado</vt:lpstr>
      <vt:lpstr>Trabalho relacionado</vt:lpstr>
      <vt:lpstr>Trabalho relacionado</vt:lpstr>
      <vt:lpstr>Trabalho relacionado</vt:lpstr>
      <vt:lpstr>Trabalho relacionado</vt:lpstr>
      <vt:lpstr>Trabalho relacionado</vt:lpstr>
      <vt:lpstr>O modelo</vt:lpstr>
      <vt:lpstr>O modelo</vt:lpstr>
      <vt:lpstr>Arquitetura basnet</vt:lpstr>
      <vt:lpstr>Arquitetura basnet</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Módulo de refinamento residual </vt:lpstr>
      <vt:lpstr>Rrm-lc ,rrm-ms</vt:lpstr>
      <vt:lpstr>Nosso Rrm</vt:lpstr>
      <vt:lpstr>Perda híbrida</vt:lpstr>
      <vt:lpstr>Perda híbrida</vt:lpstr>
      <vt:lpstr>Perda híbrida</vt:lpstr>
      <vt:lpstr>Comparação das perdas</vt:lpstr>
      <vt:lpstr>Tipos de objetos:</vt:lpstr>
      <vt:lpstr>Métricas  usadas</vt:lpstr>
      <vt:lpstr>comparação em conjuntos de dados de segmentação de objetos salientes</vt:lpstr>
      <vt:lpstr>comparação em conjuntos de dados de segmentação de objetos salientes</vt:lpstr>
      <vt:lpstr>Casos de falha em conjuntos de dados de segmentação de objetos salientes.</vt:lpstr>
      <vt:lpstr>comparação em conjuntos de dados de segmentação de objetos camuflados</vt:lpstr>
      <vt:lpstr>comparação em conjuntos de dados de segmentação de objetos camuflados</vt:lpstr>
      <vt:lpstr>Casos de falha em conjuntos de dados de segmentação de objetos camuflados.</vt:lpstr>
      <vt:lpstr>Vantagens</vt:lpstr>
      <vt:lpstr>Desvantagens</vt:lpstr>
      <vt:lpstr>Aplicações</vt:lpstr>
      <vt:lpstr>AR COPY &amp; PASTE</vt:lpstr>
      <vt:lpstr>Aplicações</vt:lpstr>
      <vt:lpstr>Aplicações</vt:lpstr>
      <vt:lpstr>Aplicações</vt:lpstr>
      <vt:lpstr>Aplicações</vt:lpstr>
      <vt:lpstr>Exemplos</vt:lpstr>
      <vt:lpstr>Referências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3616</cp:revision>
  <dcterms:created xsi:type="dcterms:W3CDTF">2020-01-20T13:50:05Z</dcterms:created>
  <dcterms:modified xsi:type="dcterms:W3CDTF">2024-03-19T18:11:59Z</dcterms:modified>
</cp:coreProperties>
</file>